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9"/>
  </p:notesMasterIdLst>
  <p:handoutMasterIdLst>
    <p:handoutMasterId r:id="rId20"/>
  </p:handoutMasterIdLst>
  <p:sldIdLst>
    <p:sldId id="417" r:id="rId2"/>
    <p:sldId id="420" r:id="rId3"/>
    <p:sldId id="421" r:id="rId4"/>
    <p:sldId id="422" r:id="rId5"/>
    <p:sldId id="423" r:id="rId6"/>
    <p:sldId id="424" r:id="rId7"/>
    <p:sldId id="425" r:id="rId8"/>
    <p:sldId id="457" r:id="rId9"/>
    <p:sldId id="426" r:id="rId10"/>
    <p:sldId id="461" r:id="rId11"/>
    <p:sldId id="432" r:id="rId12"/>
    <p:sldId id="462" r:id="rId13"/>
    <p:sldId id="438" r:id="rId14"/>
    <p:sldId id="396" r:id="rId15"/>
    <p:sldId id="447" r:id="rId16"/>
    <p:sldId id="465" r:id="rId17"/>
    <p:sldId id="444" r:id="rId18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137" userDrawn="1">
          <p15:clr>
            <a:srgbClr val="A4A3A4"/>
          </p15:clr>
        </p15:guide>
        <p15:guide id="3" orient="horz" pos="2138" userDrawn="1">
          <p15:clr>
            <a:srgbClr val="A4A3A4"/>
          </p15:clr>
        </p15:guide>
        <p15:guide id="4" pos="3121" userDrawn="1">
          <p15:clr>
            <a:srgbClr val="A4A3A4"/>
          </p15:clr>
        </p15:guide>
        <p15:guide id="5" orient="horz" pos="2141">
          <p15:clr>
            <a:srgbClr val="A4A3A4"/>
          </p15:clr>
        </p15:guide>
        <p15:guide id="6" orient="horz" pos="2142">
          <p15:clr>
            <a:srgbClr val="A4A3A4"/>
          </p15:clr>
        </p15:guide>
        <p15:guide id="7" pos="3144">
          <p15:clr>
            <a:srgbClr val="A4A3A4"/>
          </p15:clr>
        </p15:guide>
        <p15:guide id="8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D5AB81"/>
    <a:srgbClr val="CF9F6F"/>
    <a:srgbClr val="FFCC00"/>
    <a:srgbClr val="000000"/>
    <a:srgbClr val="F2F2F2"/>
    <a:srgbClr val="4F81BD"/>
    <a:srgbClr val="FF9F9F"/>
    <a:srgbClr val="FF5050"/>
    <a:srgbClr val="FF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0202" autoAdjust="0"/>
  </p:normalViewPr>
  <p:slideViewPr>
    <p:cSldViewPr>
      <p:cViewPr>
        <p:scale>
          <a:sx n="106" d="100"/>
          <a:sy n="106" d="100"/>
        </p:scale>
        <p:origin x="-11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2010" y="-102"/>
      </p:cViewPr>
      <p:guideLst>
        <p:guide orient="horz" pos="2137"/>
        <p:guide orient="horz" pos="2138"/>
        <p:guide orient="horz" pos="2141"/>
        <p:guide orient="horz" pos="2142"/>
        <p:guide pos="3137"/>
        <p:guide pos="3121"/>
        <p:guide pos="3144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6222145893263696E-2"/>
          <c:w val="1"/>
          <c:h val="0.568185757138100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несчастных случаев с тяжелыми последствиями, чел.</c:v>
                </c:pt>
              </c:strCache>
            </c:strRef>
          </c:tx>
          <c:spPr>
            <a:gradFill flip="none" rotWithShape="1">
              <a:gsLst>
                <a:gs pos="0">
                  <a:srgbClr val="FBEAC7"/>
                </a:gs>
                <a:gs pos="17999">
                  <a:srgbClr val="FEE7F2"/>
                </a:gs>
                <a:gs pos="38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13500000" scaled="1"/>
              <a:tileRect/>
            </a:gradFill>
            <a:scene3d>
              <a:camera prst="orthographicFront"/>
              <a:lightRig rig="threePt" dir="t"/>
            </a:scene3d>
            <a:sp3d prstMaterial="powder"/>
          </c:spPr>
          <c:invertIfNegative val="0"/>
          <c:dLbls>
            <c:dLbl>
              <c:idx val="0"/>
              <c:layout>
                <c:manualLayout>
                  <c:x val="4.7423427572847506E-3"/>
                  <c:y val="-3.957545412959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3487205125356584E-3"/>
                  <c:y val="-2.2515228804364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2076881742280047E-3"/>
                  <c:y val="-3.3479731334254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283671322198006E-2"/>
                  <c:y val="-4.7333964919473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3486049210457404E-3"/>
                  <c:y val="-4.24255907371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697441025071378E-2"/>
                  <c:y val="-1.5010152536243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126</c:v>
                </c:pt>
                <c:pt idx="1">
                  <c:v>101</c:v>
                </c:pt>
                <c:pt idx="2">
                  <c:v>101</c:v>
                </c:pt>
                <c:pt idx="3">
                  <c:v>92</c:v>
                </c:pt>
                <c:pt idx="4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2747776"/>
        <c:axId val="82749312"/>
        <c:axId val="0"/>
      </c:bar3DChart>
      <c:catAx>
        <c:axId val="8274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2749312"/>
        <c:crosses val="autoZero"/>
        <c:auto val="1"/>
        <c:lblAlgn val="ctr"/>
        <c:lblOffset val="100"/>
        <c:noMultiLvlLbl val="0"/>
      </c:catAx>
      <c:valAx>
        <c:axId val="82749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2747776"/>
        <c:crosses val="autoZero"/>
        <c:crossBetween val="between"/>
      </c:valAx>
      <c:spPr>
        <a:noFill/>
        <a:ln w="25406">
          <a:noFill/>
        </a:ln>
      </c:spPr>
    </c:plotArea>
    <c:legend>
      <c:legendPos val="b"/>
      <c:layout>
        <c:manualLayout>
          <c:xMode val="edge"/>
          <c:yMode val="edge"/>
          <c:x val="3.3891451894504376E-2"/>
          <c:y val="0.7601430546372544"/>
          <c:w val="0.93970053302808521"/>
          <c:h val="0.13039785818757388"/>
        </c:manualLayout>
      </c:layout>
      <c:overlay val="0"/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3331097614228521E-2"/>
          <c:y val="0.44331124076812423"/>
          <c:w val="0.72602708373872493"/>
          <c:h val="0.24925328568014493"/>
        </c:manualLayout>
      </c:layout>
      <c:lineChart>
        <c:grouping val="standard"/>
        <c:varyColors val="0"/>
        <c:ser>
          <c:idx val="0"/>
          <c:order val="0"/>
          <c:spPr>
            <a:ln w="38912">
              <a:solidFill>
                <a:srgbClr val="C00000"/>
              </a:solidFill>
            </a:ln>
            <a:effectLst>
              <a:outerShdw blurRad="50800" dist="5080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12"/>
            <c:spPr>
              <a:solidFill>
                <a:srgbClr val="C00000"/>
              </a:solidFill>
              <a:ln w="33353">
                <a:solidFill>
                  <a:sysClr val="window" lastClr="FFFFFF"/>
                </a:solidFill>
              </a:ln>
              <a:effectLst>
                <a:outerShdw blurRad="50800" dist="5080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dLbls>
            <c:dLbl>
              <c:idx val="0"/>
              <c:layout>
                <c:manualLayout>
                  <c:x val="1.5037520309961255E-2"/>
                  <c:y val="-6.4294508158013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63469566304212E-2"/>
                  <c:y val="-6.2874551743321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59992500937383E-2"/>
                  <c:y val="-3.6269767002757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4145878632532893E-2"/>
                  <c:y val="-3.76628380322414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957304347136061E-2"/>
                  <c:y val="-3.74563082734398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5.1760553175251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751" b="1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65</c:v>
                </c:pt>
                <c:pt idx="1">
                  <c:v>45</c:v>
                </c:pt>
                <c:pt idx="2">
                  <c:v>40</c:v>
                </c:pt>
                <c:pt idx="3">
                  <c:v>24</c:v>
                </c:pt>
                <c:pt idx="4" formatCode="0">
                  <c:v>23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Лист1!$C$1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4"/>
          <c:order val="2"/>
          <c:tx>
            <c:strRef>
              <c:f>Лист1!$D$1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5"/>
          <c:order val="3"/>
          <c:tx>
            <c:strRef>
              <c:f>Лист1!$E$1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6"/>
          <c:order val="4"/>
          <c:tx>
            <c:strRef>
              <c:f>Лист1!$F$1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7"/>
          <c:order val="5"/>
          <c:tx>
            <c:strRef>
              <c:f>Лист1!$G$1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8"/>
          <c:order val="6"/>
          <c:tx>
            <c:strRef>
              <c:f>Лист1!$H$1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9"/>
          <c:order val="7"/>
          <c:tx>
            <c:strRef>
              <c:f>Лист1!$I$1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0"/>
          <c:order val="8"/>
          <c:tx>
            <c:strRef>
              <c:f>Лист1!$J$1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Лист1!$J$2:$J$6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1"/>
          <c:order val="9"/>
          <c:tx>
            <c:strRef>
              <c:f>Лист1!$K$1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Лист1!$K$2:$K$6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2"/>
          <c:order val="10"/>
          <c:tx>
            <c:strRef>
              <c:f>Лист1!$L$1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Лист1!$L$2:$L$6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3"/>
          <c:order val="11"/>
          <c:tx>
            <c:strRef>
              <c:f>Лист1!$M$1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Лист1!$M$2:$M$6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4"/>
          <c:order val="12"/>
          <c:tx>
            <c:strRef>
              <c:f>Лист1!$N$1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Лист1!$N$2:$N$6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5"/>
          <c:order val="13"/>
          <c:tx>
            <c:strRef>
              <c:f>Лист1!$O$1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Лист1!$O$2:$O$6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6"/>
          <c:order val="14"/>
          <c:tx>
            <c:strRef>
              <c:f>Лист1!$P$1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Лист1!$P$2:$P$6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7"/>
          <c:order val="15"/>
          <c:tx>
            <c:strRef>
              <c:f>Лист1!$Q$1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Лист1!$Q$2:$Q$6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8"/>
          <c:order val="16"/>
          <c:tx>
            <c:strRef>
              <c:f>Лист1!$R$1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Лист1!$R$2:$R$6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19"/>
          <c:order val="17"/>
          <c:tx>
            <c:strRef>
              <c:f>Лист1!$S$1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Лист1!$S$2:$S$6</c:f>
              <c:numCache>
                <c:formatCode>General</c:formatCode>
                <c:ptCount val="5"/>
              </c:numCache>
            </c:numRef>
          </c:val>
          <c:smooth val="0"/>
        </c:ser>
        <c:ser>
          <c:idx val="20"/>
          <c:order val="18"/>
          <c:tx>
            <c:strRef>
              <c:f>Лист1!$T$1</c:f>
              <c:strCache>
                <c:ptCount val="1"/>
              </c:strCache>
            </c:strRef>
          </c:tx>
          <c:cat>
            <c:strRef>
              <c:f>Лист1!$A$2:$A$6</c:f>
              <c:strCache>
                <c:ptCount val="5"/>
                <c:pt idx="0">
                  <c:v>2013г.</c:v>
                </c:pt>
                <c:pt idx="1">
                  <c:v>2014г.</c:v>
                </c:pt>
                <c:pt idx="2">
                  <c:v>2015г.</c:v>
                </c:pt>
                <c:pt idx="3">
                  <c:v>2016г.</c:v>
                </c:pt>
                <c:pt idx="4">
                  <c:v>2017г.</c:v>
                </c:pt>
              </c:strCache>
            </c:strRef>
          </c:cat>
          <c:val>
            <c:numRef>
              <c:f>Лист1!$T$2:$T$6</c:f>
              <c:numCache>
                <c:formatCode>General</c:formatCode>
                <c:ptCount val="5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278272"/>
        <c:axId val="82279808"/>
      </c:lineChart>
      <c:catAx>
        <c:axId val="822782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82279808"/>
        <c:crosses val="autoZero"/>
        <c:auto val="1"/>
        <c:lblAlgn val="ctr"/>
        <c:lblOffset val="100"/>
        <c:noMultiLvlLbl val="0"/>
      </c:catAx>
      <c:valAx>
        <c:axId val="822798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2278272"/>
        <c:crosses val="autoZero"/>
        <c:crossBetween val="between"/>
      </c:valAx>
      <c:spPr>
        <a:noFill/>
        <a:ln w="25402">
          <a:noFill/>
        </a:ln>
      </c:spPr>
    </c:plotArea>
    <c:plotVisOnly val="1"/>
    <c:dispBlanksAs val="gap"/>
    <c:showDLblsOverMax val="0"/>
  </c:chart>
  <c:txPr>
    <a:bodyPr/>
    <a:lstStyle/>
    <a:p>
      <a:pPr>
        <a:defRPr sz="1576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FFC000"/>
                </a:gs>
                <a:gs pos="74000">
                  <a:schemeClr val="accent6">
                    <a:lumMod val="20000"/>
                    <a:lumOff val="80000"/>
                  </a:schemeClr>
                </a:gs>
                <a:gs pos="83000">
                  <a:srgbClr val="E2E711"/>
                </a:gs>
                <a:gs pos="100000">
                  <a:srgbClr val="F55F23"/>
                </a:gs>
              </a:gsLst>
              <a:lin ang="5400000" scaled="1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555555555555063E-3"/>
                  <c:y val="-9.2592592592592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9.7222222222222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871836992154322E-2"/>
                  <c:y val="-4.7351430649119813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>
                        <a:latin typeface="Arial" pitchFamily="34" charset="0"/>
                        <a:cs typeface="Arial" pitchFamily="34" charset="0"/>
                      </a:rPr>
                      <a:t>41 552</a:t>
                    </a:r>
                    <a:endParaRPr lang="en-US" sz="1600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Лист1!$B$1:$D$1</c:f>
              <c:strCache>
                <c:ptCount val="3"/>
                <c:pt idx="0">
                  <c:v>ПМ на душу</c:v>
                </c:pt>
                <c:pt idx="1">
                  <c:v>МПБ</c:v>
                </c:pt>
                <c:pt idx="2">
                  <c:v>РБ</c:v>
                </c:pt>
              </c:strCache>
            </c:strRef>
          </c:cat>
          <c:val>
            <c:numRef>
              <c:f>Лист1!$B$2:$D$2</c:f>
              <c:numCache>
                <c:formatCode>#,##0</c:formatCode>
                <c:ptCount val="3"/>
                <c:pt idx="0">
                  <c:v>8568</c:v>
                </c:pt>
                <c:pt idx="1">
                  <c:v>14650</c:v>
                </c:pt>
                <c:pt idx="2">
                  <c:v>41532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4129152"/>
        <c:axId val="81900288"/>
        <c:axId val="0"/>
      </c:bar3DChart>
      <c:catAx>
        <c:axId val="9412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ru-RU"/>
          </a:p>
        </c:txPr>
        <c:crossAx val="81900288"/>
        <c:crosses val="autoZero"/>
        <c:auto val="1"/>
        <c:lblAlgn val="ctr"/>
        <c:lblOffset val="100"/>
        <c:noMultiLvlLbl val="0"/>
      </c:catAx>
      <c:valAx>
        <c:axId val="819002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94129152"/>
        <c:crosses val="autoZero"/>
        <c:crossBetween val="between"/>
        <c:min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73F2F-74FB-49DA-96F5-600C4816D340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740E888D-4E27-4C26-9499-A439E4B7B242}">
      <dgm:prSet phldrT="[Текст]" custT="1"/>
      <dgm:spPr>
        <a:ln>
          <a:solidFill>
            <a:srgbClr val="65571B"/>
          </a:solidFill>
        </a:ln>
      </dgm:spPr>
      <dgm:t>
        <a:bodyPr lIns="72000" rIns="72000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Arial" pitchFamily="34" charset="0"/>
              <a:cs typeface="Arial" pitchFamily="34" charset="0"/>
            </a:rPr>
            <a:t>1.Каждое новое соглашение должно быть более прогрессивным и адекватным</a:t>
          </a:r>
          <a:endParaRPr lang="ru-RU" sz="2000" b="1" dirty="0">
            <a:latin typeface="Arial" pitchFamily="34" charset="0"/>
            <a:cs typeface="Arial" pitchFamily="34" charset="0"/>
          </a:endParaRPr>
        </a:p>
      </dgm:t>
    </dgm:pt>
    <dgm:pt modelId="{1E45BBFC-2988-497A-B8BE-E22991CACC06}" type="parTrans" cxnId="{E0745102-88F4-41A6-8EED-C97DB45DFB2A}">
      <dgm:prSet/>
      <dgm:spPr/>
      <dgm:t>
        <a:bodyPr/>
        <a:lstStyle/>
        <a:p>
          <a:endParaRPr lang="ru-RU"/>
        </a:p>
      </dgm:t>
    </dgm:pt>
    <dgm:pt modelId="{3E748816-BC96-43FF-8DBC-DF3C4F142F65}" type="sibTrans" cxnId="{E0745102-88F4-41A6-8EED-C97DB45DFB2A}">
      <dgm:prSet/>
      <dgm:spPr/>
      <dgm:t>
        <a:bodyPr/>
        <a:lstStyle/>
        <a:p>
          <a:endParaRPr lang="ru-RU"/>
        </a:p>
      </dgm:t>
    </dgm:pt>
    <dgm:pt modelId="{4EB2EA69-DAA7-43EC-9D90-58445CB294B6}">
      <dgm:prSet phldrT="[Текст]" custT="1"/>
      <dgm:spPr>
        <a:ln>
          <a:solidFill>
            <a:srgbClr val="65571B"/>
          </a:solidFill>
        </a:ln>
      </dgm:spPr>
      <dgm:t>
        <a:bodyPr lIns="72000" rIns="72000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Arial" pitchFamily="34" charset="0"/>
              <a:cs typeface="Arial" pitchFamily="34" charset="0"/>
            </a:rPr>
            <a:t>2.Соглашение должно повышать уровень социальной защищенности работников</a:t>
          </a:r>
        </a:p>
      </dgm:t>
    </dgm:pt>
    <dgm:pt modelId="{848BFCEA-9DE9-46C5-81C9-F33AA5A4DFA5}" type="parTrans" cxnId="{123FB612-D429-434B-A5E3-99613416E292}">
      <dgm:prSet/>
      <dgm:spPr/>
      <dgm:t>
        <a:bodyPr/>
        <a:lstStyle/>
        <a:p>
          <a:endParaRPr lang="ru-RU"/>
        </a:p>
      </dgm:t>
    </dgm:pt>
    <dgm:pt modelId="{41C30757-B91B-45C1-AD08-E9692ECC3580}" type="sibTrans" cxnId="{123FB612-D429-434B-A5E3-99613416E292}">
      <dgm:prSet/>
      <dgm:spPr/>
      <dgm:t>
        <a:bodyPr/>
        <a:lstStyle/>
        <a:p>
          <a:endParaRPr lang="ru-RU"/>
        </a:p>
      </dgm:t>
    </dgm:pt>
    <dgm:pt modelId="{64D8A017-F5E0-4094-A571-AE798B2045ED}" type="pres">
      <dgm:prSet presAssocID="{5F173F2F-74FB-49DA-96F5-600C4816D3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EA2111-1AC8-4C93-AA73-02B36B1F9F48}" type="pres">
      <dgm:prSet presAssocID="{740E888D-4E27-4C26-9499-A439E4B7B242}" presName="parentLin" presStyleCnt="0"/>
      <dgm:spPr/>
    </dgm:pt>
    <dgm:pt modelId="{8FA77FA7-D23E-4232-B312-BE9B84084935}" type="pres">
      <dgm:prSet presAssocID="{740E888D-4E27-4C26-9499-A439E4B7B24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6542AC6-0E80-455B-96AC-8D614977EB3E}" type="pres">
      <dgm:prSet presAssocID="{740E888D-4E27-4C26-9499-A439E4B7B242}" presName="parentText" presStyleLbl="node1" presStyleIdx="0" presStyleCnt="2" custScaleX="135480" custScaleY="90909" custLinFactNeighborX="-12190" custLinFactNeighborY="78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A9EE6-366B-41FD-83BD-213D920D4E0F}" type="pres">
      <dgm:prSet presAssocID="{740E888D-4E27-4C26-9499-A439E4B7B242}" presName="negativeSpace" presStyleCnt="0"/>
      <dgm:spPr/>
    </dgm:pt>
    <dgm:pt modelId="{D2718EBD-35B8-4F64-8B3D-5C991E1DFF19}" type="pres">
      <dgm:prSet presAssocID="{740E888D-4E27-4C26-9499-A439E4B7B24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9844A-320F-4DC2-B625-F4FAE94DAD06}" type="pres">
      <dgm:prSet presAssocID="{3E748816-BC96-43FF-8DBC-DF3C4F142F65}" presName="spaceBetweenRectangles" presStyleCnt="0"/>
      <dgm:spPr/>
    </dgm:pt>
    <dgm:pt modelId="{33AD0F84-25CD-4807-B7B4-8E9755C952ED}" type="pres">
      <dgm:prSet presAssocID="{4EB2EA69-DAA7-43EC-9D90-58445CB294B6}" presName="parentLin" presStyleCnt="0"/>
      <dgm:spPr/>
    </dgm:pt>
    <dgm:pt modelId="{5D3DC2CF-6D64-4996-9FE7-463AF2C495A3}" type="pres">
      <dgm:prSet presAssocID="{4EB2EA69-DAA7-43EC-9D90-58445CB294B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7213332-747E-4C17-8263-79E7F530A1F9}" type="pres">
      <dgm:prSet presAssocID="{4EB2EA69-DAA7-43EC-9D90-58445CB294B6}" presName="parentText" presStyleLbl="node1" presStyleIdx="1" presStyleCnt="2" custScaleX="133720" custLinFactNeighborX="130" custLinFactNeighborY="132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A3E24-D7E5-4708-8868-E185E0E89B77}" type="pres">
      <dgm:prSet presAssocID="{4EB2EA69-DAA7-43EC-9D90-58445CB294B6}" presName="negativeSpace" presStyleCnt="0"/>
      <dgm:spPr/>
    </dgm:pt>
    <dgm:pt modelId="{4D90A93C-83EC-4D68-A052-9FFA75D52157}" type="pres">
      <dgm:prSet presAssocID="{4EB2EA69-DAA7-43EC-9D90-58445CB294B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8EEFC7C-93BD-4629-8B1C-805307033800}" type="presOf" srcId="{4EB2EA69-DAA7-43EC-9D90-58445CB294B6}" destId="{D7213332-747E-4C17-8263-79E7F530A1F9}" srcOrd="1" destOrd="0" presId="urn:microsoft.com/office/officeart/2005/8/layout/list1"/>
    <dgm:cxn modelId="{E0745102-88F4-41A6-8EED-C97DB45DFB2A}" srcId="{5F173F2F-74FB-49DA-96F5-600C4816D340}" destId="{740E888D-4E27-4C26-9499-A439E4B7B242}" srcOrd="0" destOrd="0" parTransId="{1E45BBFC-2988-497A-B8BE-E22991CACC06}" sibTransId="{3E748816-BC96-43FF-8DBC-DF3C4F142F65}"/>
    <dgm:cxn modelId="{123FB612-D429-434B-A5E3-99613416E292}" srcId="{5F173F2F-74FB-49DA-96F5-600C4816D340}" destId="{4EB2EA69-DAA7-43EC-9D90-58445CB294B6}" srcOrd="1" destOrd="0" parTransId="{848BFCEA-9DE9-46C5-81C9-F33AA5A4DFA5}" sibTransId="{41C30757-B91B-45C1-AD08-E9692ECC3580}"/>
    <dgm:cxn modelId="{47D242E6-8F5E-4945-9000-B58FC6E3A9C1}" type="presOf" srcId="{740E888D-4E27-4C26-9499-A439E4B7B242}" destId="{A6542AC6-0E80-455B-96AC-8D614977EB3E}" srcOrd="1" destOrd="0" presId="urn:microsoft.com/office/officeart/2005/8/layout/list1"/>
    <dgm:cxn modelId="{1171BBD6-551F-4B91-9767-52C2FE13F9A4}" type="presOf" srcId="{740E888D-4E27-4C26-9499-A439E4B7B242}" destId="{8FA77FA7-D23E-4232-B312-BE9B84084935}" srcOrd="0" destOrd="0" presId="urn:microsoft.com/office/officeart/2005/8/layout/list1"/>
    <dgm:cxn modelId="{8ACA8C91-CB9C-491E-A9D8-2DF544302BD3}" type="presOf" srcId="{4EB2EA69-DAA7-43EC-9D90-58445CB294B6}" destId="{5D3DC2CF-6D64-4996-9FE7-463AF2C495A3}" srcOrd="0" destOrd="0" presId="urn:microsoft.com/office/officeart/2005/8/layout/list1"/>
    <dgm:cxn modelId="{A71F87BF-BCBB-44D8-94E4-99F9FCE1A332}" type="presOf" srcId="{5F173F2F-74FB-49DA-96F5-600C4816D340}" destId="{64D8A017-F5E0-4094-A571-AE798B2045ED}" srcOrd="0" destOrd="0" presId="urn:microsoft.com/office/officeart/2005/8/layout/list1"/>
    <dgm:cxn modelId="{633414D4-EFA7-42E6-9997-7248AD403A51}" type="presParOf" srcId="{64D8A017-F5E0-4094-A571-AE798B2045ED}" destId="{6FEA2111-1AC8-4C93-AA73-02B36B1F9F48}" srcOrd="0" destOrd="0" presId="urn:microsoft.com/office/officeart/2005/8/layout/list1"/>
    <dgm:cxn modelId="{6B8BF457-A59C-4D8D-86F4-051DFDC50628}" type="presParOf" srcId="{6FEA2111-1AC8-4C93-AA73-02B36B1F9F48}" destId="{8FA77FA7-D23E-4232-B312-BE9B84084935}" srcOrd="0" destOrd="0" presId="urn:microsoft.com/office/officeart/2005/8/layout/list1"/>
    <dgm:cxn modelId="{995B8095-D9D7-4389-B6A1-84D4737771FB}" type="presParOf" srcId="{6FEA2111-1AC8-4C93-AA73-02B36B1F9F48}" destId="{A6542AC6-0E80-455B-96AC-8D614977EB3E}" srcOrd="1" destOrd="0" presId="urn:microsoft.com/office/officeart/2005/8/layout/list1"/>
    <dgm:cxn modelId="{8FDE7685-CFF2-4E11-82F7-145AC0AA1FAE}" type="presParOf" srcId="{64D8A017-F5E0-4094-A571-AE798B2045ED}" destId="{BA2A9EE6-366B-41FD-83BD-213D920D4E0F}" srcOrd="1" destOrd="0" presId="urn:microsoft.com/office/officeart/2005/8/layout/list1"/>
    <dgm:cxn modelId="{FEE2A84F-26B3-4E35-8A50-4EE1FD3BD116}" type="presParOf" srcId="{64D8A017-F5E0-4094-A571-AE798B2045ED}" destId="{D2718EBD-35B8-4F64-8B3D-5C991E1DFF19}" srcOrd="2" destOrd="0" presId="urn:microsoft.com/office/officeart/2005/8/layout/list1"/>
    <dgm:cxn modelId="{55467479-725C-4C74-8B65-1B43FA3A2B1F}" type="presParOf" srcId="{64D8A017-F5E0-4094-A571-AE798B2045ED}" destId="{B179844A-320F-4DC2-B625-F4FAE94DAD06}" srcOrd="3" destOrd="0" presId="urn:microsoft.com/office/officeart/2005/8/layout/list1"/>
    <dgm:cxn modelId="{BCAD1FDB-1FB2-4618-80E8-C2E3593219F7}" type="presParOf" srcId="{64D8A017-F5E0-4094-A571-AE798B2045ED}" destId="{33AD0F84-25CD-4807-B7B4-8E9755C952ED}" srcOrd="4" destOrd="0" presId="urn:microsoft.com/office/officeart/2005/8/layout/list1"/>
    <dgm:cxn modelId="{9BE6B199-4F97-4C18-A5F3-5BD4C4F2F89D}" type="presParOf" srcId="{33AD0F84-25CD-4807-B7B4-8E9755C952ED}" destId="{5D3DC2CF-6D64-4996-9FE7-463AF2C495A3}" srcOrd="0" destOrd="0" presId="urn:microsoft.com/office/officeart/2005/8/layout/list1"/>
    <dgm:cxn modelId="{88365389-7FF0-45FC-A14B-C61DE11F4DB2}" type="presParOf" srcId="{33AD0F84-25CD-4807-B7B4-8E9755C952ED}" destId="{D7213332-747E-4C17-8263-79E7F530A1F9}" srcOrd="1" destOrd="0" presId="urn:microsoft.com/office/officeart/2005/8/layout/list1"/>
    <dgm:cxn modelId="{2978D3FD-6CBC-445E-A84A-AACEDE96B2F6}" type="presParOf" srcId="{64D8A017-F5E0-4094-A571-AE798B2045ED}" destId="{4C1A3E24-D7E5-4708-8868-E185E0E89B77}" srcOrd="5" destOrd="0" presId="urn:microsoft.com/office/officeart/2005/8/layout/list1"/>
    <dgm:cxn modelId="{A2018A08-6303-4A8F-818A-201DF3041438}" type="presParOf" srcId="{64D8A017-F5E0-4094-A571-AE798B2045ED}" destId="{4D90A93C-83EC-4D68-A052-9FFA75D5215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73F2F-74FB-49DA-96F5-600C4816D340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740E888D-4E27-4C26-9499-A439E4B7B242}">
      <dgm:prSet phldrT="[Текст]" custT="1"/>
      <dgm:spPr>
        <a:ln>
          <a:solidFill>
            <a:srgbClr val="65571B"/>
          </a:solidFill>
        </a:ln>
      </dgm:spPr>
      <dgm:t>
        <a:bodyPr lIns="72000" rIns="7200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1. Экономика  и развитие  производства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1E45BBFC-2988-497A-B8BE-E22991CACC06}" type="parTrans" cxnId="{E0745102-88F4-41A6-8EED-C97DB45DFB2A}">
      <dgm:prSet/>
      <dgm:spPr/>
      <dgm:t>
        <a:bodyPr/>
        <a:lstStyle/>
        <a:p>
          <a:endParaRPr lang="ru-RU"/>
        </a:p>
      </dgm:t>
    </dgm:pt>
    <dgm:pt modelId="{3E748816-BC96-43FF-8DBC-DF3C4F142F65}" type="sibTrans" cxnId="{E0745102-88F4-41A6-8EED-C97DB45DFB2A}">
      <dgm:prSet/>
      <dgm:spPr/>
      <dgm:t>
        <a:bodyPr/>
        <a:lstStyle/>
        <a:p>
          <a:endParaRPr lang="ru-RU"/>
        </a:p>
      </dgm:t>
    </dgm:pt>
    <dgm:pt modelId="{C131439A-2354-4379-86EB-B469F28D70E8}">
      <dgm:prSet phldrT="[Текст]" custT="1"/>
      <dgm:spPr>
        <a:ln>
          <a:solidFill>
            <a:srgbClr val="65571B"/>
          </a:solidFill>
        </a:ln>
      </dgm:spPr>
      <dgm:t>
        <a:bodyPr lIns="7200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4. Условия и охрана труда, экологическая безопасность</a:t>
          </a:r>
        </a:p>
      </dgm:t>
    </dgm:pt>
    <dgm:pt modelId="{9C9FF4E5-6E14-446F-B881-622D6B582DC4}" type="parTrans" cxnId="{3919C3CD-775C-4A90-8209-88CDA84F5988}">
      <dgm:prSet/>
      <dgm:spPr/>
      <dgm:t>
        <a:bodyPr/>
        <a:lstStyle/>
        <a:p>
          <a:endParaRPr lang="ru-RU"/>
        </a:p>
      </dgm:t>
    </dgm:pt>
    <dgm:pt modelId="{3C59C5C0-3C87-4A29-A3F5-263D759B83B5}" type="sibTrans" cxnId="{3919C3CD-775C-4A90-8209-88CDA84F5988}">
      <dgm:prSet/>
      <dgm:spPr/>
      <dgm:t>
        <a:bodyPr/>
        <a:lstStyle/>
        <a:p>
          <a:endParaRPr lang="ru-RU"/>
        </a:p>
      </dgm:t>
    </dgm:pt>
    <dgm:pt modelId="{4EB2EA69-DAA7-43EC-9D90-58445CB294B6}">
      <dgm:prSet phldrT="[Текст]" custT="1"/>
      <dgm:spPr>
        <a:ln>
          <a:solidFill>
            <a:srgbClr val="65571B"/>
          </a:solidFill>
        </a:ln>
      </dgm:spPr>
      <dgm:t>
        <a:bodyPr lIns="72000" rIns="7200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2. Заработная плата, доходы и уровень жизни населения</a:t>
          </a:r>
        </a:p>
      </dgm:t>
    </dgm:pt>
    <dgm:pt modelId="{848BFCEA-9DE9-46C5-81C9-F33AA5A4DFA5}" type="parTrans" cxnId="{123FB612-D429-434B-A5E3-99613416E292}">
      <dgm:prSet/>
      <dgm:spPr/>
      <dgm:t>
        <a:bodyPr/>
        <a:lstStyle/>
        <a:p>
          <a:endParaRPr lang="ru-RU"/>
        </a:p>
      </dgm:t>
    </dgm:pt>
    <dgm:pt modelId="{41C30757-B91B-45C1-AD08-E9692ECC3580}" type="sibTrans" cxnId="{123FB612-D429-434B-A5E3-99613416E292}">
      <dgm:prSet/>
      <dgm:spPr/>
      <dgm:t>
        <a:bodyPr/>
        <a:lstStyle/>
        <a:p>
          <a:endParaRPr lang="ru-RU"/>
        </a:p>
      </dgm:t>
    </dgm:pt>
    <dgm:pt modelId="{E892A1DD-C840-4226-8EC8-B58001DC2184}">
      <dgm:prSet phldrT="[Текст]" custT="1"/>
      <dgm:spPr>
        <a:ln>
          <a:solidFill>
            <a:srgbClr val="65571B"/>
          </a:solidFill>
        </a:ln>
      </dgm:spPr>
      <dgm:t>
        <a:bodyPr lIns="72000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3. Обеспечение занятости населения и развитие рынка труда</a:t>
          </a:r>
        </a:p>
      </dgm:t>
    </dgm:pt>
    <dgm:pt modelId="{34BE8814-7AA3-4F84-A901-A188C3F0ECDC}" type="parTrans" cxnId="{1F74AA6B-B321-4DE3-A5B3-4A0230E66E40}">
      <dgm:prSet/>
      <dgm:spPr/>
      <dgm:t>
        <a:bodyPr/>
        <a:lstStyle/>
        <a:p>
          <a:endParaRPr lang="ru-RU"/>
        </a:p>
      </dgm:t>
    </dgm:pt>
    <dgm:pt modelId="{C89B69BE-9032-4E45-B094-9B8E454A8A35}" type="sibTrans" cxnId="{1F74AA6B-B321-4DE3-A5B3-4A0230E66E40}">
      <dgm:prSet/>
      <dgm:spPr/>
      <dgm:t>
        <a:bodyPr/>
        <a:lstStyle/>
        <a:p>
          <a:endParaRPr lang="ru-RU"/>
        </a:p>
      </dgm:t>
    </dgm:pt>
    <dgm:pt modelId="{627B75C9-C1F3-4C8D-B232-EFA3D7F2D822}">
      <dgm:prSet phldrT="[Текст]" custT="1"/>
      <dgm:spPr>
        <a:ln>
          <a:solidFill>
            <a:srgbClr val="65571B"/>
          </a:solidFill>
        </a:ln>
      </dgm:spPr>
      <dgm:t>
        <a:bodyPr lIns="72000"/>
        <a:lstStyle/>
        <a:p>
          <a:pPr marL="0" marR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5. Социальная  защита  работников и населения</a:t>
          </a:r>
        </a:p>
      </dgm:t>
    </dgm:pt>
    <dgm:pt modelId="{859AA9BE-55B4-4B10-A850-C46ECF754DA8}" type="parTrans" cxnId="{5C2A880C-A8BD-4158-A97A-1CC42BC95FAC}">
      <dgm:prSet/>
      <dgm:spPr/>
      <dgm:t>
        <a:bodyPr/>
        <a:lstStyle/>
        <a:p>
          <a:endParaRPr lang="ru-RU"/>
        </a:p>
      </dgm:t>
    </dgm:pt>
    <dgm:pt modelId="{C3A2B1FB-2B35-4310-AFB0-3FF9ABC8079D}" type="sibTrans" cxnId="{5C2A880C-A8BD-4158-A97A-1CC42BC95FAC}">
      <dgm:prSet/>
      <dgm:spPr/>
      <dgm:t>
        <a:bodyPr/>
        <a:lstStyle/>
        <a:p>
          <a:endParaRPr lang="ru-RU"/>
        </a:p>
      </dgm:t>
    </dgm:pt>
    <dgm:pt modelId="{15CC417F-3452-42A3-A80A-01F0EBE435F5}">
      <dgm:prSet phldrT="[Текст]" custT="1"/>
      <dgm:spPr>
        <a:ln>
          <a:solidFill>
            <a:srgbClr val="65571B"/>
          </a:solidFill>
        </a:ln>
      </dgm:spPr>
      <dgm:t>
        <a:bodyPr lIns="72000"/>
        <a:lstStyle/>
        <a:p>
          <a:pPr marL="0" marR="0" indent="0" algn="l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6. Социальная и правовая защита молодежи, укрепление семьи, забота о материнстве и детстве</a:t>
          </a:r>
        </a:p>
      </dgm:t>
    </dgm:pt>
    <dgm:pt modelId="{2B22971C-2D12-4A89-934E-BB9ACEEDECE1}" type="parTrans" cxnId="{BB668E2B-9BFA-4A23-8D91-C3FF83EC0E7B}">
      <dgm:prSet/>
      <dgm:spPr/>
      <dgm:t>
        <a:bodyPr/>
        <a:lstStyle/>
        <a:p>
          <a:endParaRPr lang="ru-RU"/>
        </a:p>
      </dgm:t>
    </dgm:pt>
    <dgm:pt modelId="{23E516CC-3A7B-4B34-906F-17BACB8DE2EC}" type="sibTrans" cxnId="{BB668E2B-9BFA-4A23-8D91-C3FF83EC0E7B}">
      <dgm:prSet/>
      <dgm:spPr/>
      <dgm:t>
        <a:bodyPr/>
        <a:lstStyle/>
        <a:p>
          <a:endParaRPr lang="ru-RU"/>
        </a:p>
      </dgm:t>
    </dgm:pt>
    <dgm:pt modelId="{7C15A815-E58A-4BC4-8450-015A0CE8D777}">
      <dgm:prSet phldrT="[Текст]" custT="1"/>
      <dgm:spPr>
        <a:ln>
          <a:solidFill>
            <a:srgbClr val="65571B"/>
          </a:solidFill>
        </a:ln>
      </dgm:spPr>
      <dgm:t>
        <a:bodyPr lIns="72000" rIns="72000"/>
        <a:lstStyle/>
        <a:p>
          <a:pPr marL="0" marR="0" indent="0" algn="l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Arial" pitchFamily="34" charset="0"/>
              <a:cs typeface="Arial" pitchFamily="34" charset="0"/>
            </a:rPr>
            <a:t>7. Развитие социального партнерства</a:t>
          </a:r>
        </a:p>
      </dgm:t>
    </dgm:pt>
    <dgm:pt modelId="{09840C9A-1FEF-4CB8-A563-524AAF5C07EC}" type="parTrans" cxnId="{1783C348-72CA-48BD-B639-07F3CC327613}">
      <dgm:prSet/>
      <dgm:spPr/>
      <dgm:t>
        <a:bodyPr/>
        <a:lstStyle/>
        <a:p>
          <a:endParaRPr lang="ru-RU"/>
        </a:p>
      </dgm:t>
    </dgm:pt>
    <dgm:pt modelId="{1D440A8F-E307-49A3-B8FF-A612B51BB4F2}" type="sibTrans" cxnId="{1783C348-72CA-48BD-B639-07F3CC327613}">
      <dgm:prSet/>
      <dgm:spPr/>
      <dgm:t>
        <a:bodyPr/>
        <a:lstStyle/>
        <a:p>
          <a:endParaRPr lang="ru-RU"/>
        </a:p>
      </dgm:t>
    </dgm:pt>
    <dgm:pt modelId="{64D8A017-F5E0-4094-A571-AE798B2045ED}" type="pres">
      <dgm:prSet presAssocID="{5F173F2F-74FB-49DA-96F5-600C4816D3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EA2111-1AC8-4C93-AA73-02B36B1F9F48}" type="pres">
      <dgm:prSet presAssocID="{740E888D-4E27-4C26-9499-A439E4B7B242}" presName="parentLin" presStyleCnt="0"/>
      <dgm:spPr/>
    </dgm:pt>
    <dgm:pt modelId="{8FA77FA7-D23E-4232-B312-BE9B84084935}" type="pres">
      <dgm:prSet presAssocID="{740E888D-4E27-4C26-9499-A439E4B7B24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A6542AC6-0E80-455B-96AC-8D614977EB3E}" type="pres">
      <dgm:prSet presAssocID="{740E888D-4E27-4C26-9499-A439E4B7B242}" presName="parentText" presStyleLbl="node1" presStyleIdx="0" presStyleCnt="7" custScaleX="132535" custScaleY="909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A9EE6-366B-41FD-83BD-213D920D4E0F}" type="pres">
      <dgm:prSet presAssocID="{740E888D-4E27-4C26-9499-A439E4B7B242}" presName="negativeSpace" presStyleCnt="0"/>
      <dgm:spPr/>
    </dgm:pt>
    <dgm:pt modelId="{D2718EBD-35B8-4F64-8B3D-5C991E1DFF19}" type="pres">
      <dgm:prSet presAssocID="{740E888D-4E27-4C26-9499-A439E4B7B242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9844A-320F-4DC2-B625-F4FAE94DAD06}" type="pres">
      <dgm:prSet presAssocID="{3E748816-BC96-43FF-8DBC-DF3C4F142F65}" presName="spaceBetweenRectangles" presStyleCnt="0"/>
      <dgm:spPr/>
    </dgm:pt>
    <dgm:pt modelId="{33AD0F84-25CD-4807-B7B4-8E9755C952ED}" type="pres">
      <dgm:prSet presAssocID="{4EB2EA69-DAA7-43EC-9D90-58445CB294B6}" presName="parentLin" presStyleCnt="0"/>
      <dgm:spPr/>
    </dgm:pt>
    <dgm:pt modelId="{5D3DC2CF-6D64-4996-9FE7-463AF2C495A3}" type="pres">
      <dgm:prSet presAssocID="{4EB2EA69-DAA7-43EC-9D90-58445CB294B6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7213332-747E-4C17-8263-79E7F530A1F9}" type="pres">
      <dgm:prSet presAssocID="{4EB2EA69-DAA7-43EC-9D90-58445CB294B6}" presName="parentText" presStyleLbl="node1" presStyleIdx="1" presStyleCnt="7" custScaleX="1312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A3E24-D7E5-4708-8868-E185E0E89B77}" type="pres">
      <dgm:prSet presAssocID="{4EB2EA69-DAA7-43EC-9D90-58445CB294B6}" presName="negativeSpace" presStyleCnt="0"/>
      <dgm:spPr/>
    </dgm:pt>
    <dgm:pt modelId="{4D90A93C-83EC-4D68-A052-9FFA75D52157}" type="pres">
      <dgm:prSet presAssocID="{4EB2EA69-DAA7-43EC-9D90-58445CB294B6}" presName="childText" presStyleLbl="conFgAcc1" presStyleIdx="1" presStyleCnt="7">
        <dgm:presLayoutVars>
          <dgm:bulletEnabled val="1"/>
        </dgm:presLayoutVars>
      </dgm:prSet>
      <dgm:spPr/>
    </dgm:pt>
    <dgm:pt modelId="{A0B4B10C-50B8-4CE3-BDEF-C178AE12B557}" type="pres">
      <dgm:prSet presAssocID="{41C30757-B91B-45C1-AD08-E9692ECC3580}" presName="spaceBetweenRectangles" presStyleCnt="0"/>
      <dgm:spPr/>
    </dgm:pt>
    <dgm:pt modelId="{8DBAEE25-96E2-4696-A3A3-DEA55D4899A7}" type="pres">
      <dgm:prSet presAssocID="{E892A1DD-C840-4226-8EC8-B58001DC2184}" presName="parentLin" presStyleCnt="0"/>
      <dgm:spPr/>
    </dgm:pt>
    <dgm:pt modelId="{03012144-D08D-4F66-8435-DCDB23ACEEAF}" type="pres">
      <dgm:prSet presAssocID="{E892A1DD-C840-4226-8EC8-B58001DC2184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97D1CF0F-43A1-4E8F-BB0A-22B351B89CAC}" type="pres">
      <dgm:prSet presAssocID="{E892A1DD-C840-4226-8EC8-B58001DC2184}" presName="parentText" presStyleLbl="node1" presStyleIdx="2" presStyleCnt="7" custScaleX="1314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C40DB-2DEA-43F2-BF95-9894523683EB}" type="pres">
      <dgm:prSet presAssocID="{E892A1DD-C840-4226-8EC8-B58001DC2184}" presName="negativeSpace" presStyleCnt="0"/>
      <dgm:spPr/>
    </dgm:pt>
    <dgm:pt modelId="{87C96DF0-4554-4866-9426-FA15498ADBF3}" type="pres">
      <dgm:prSet presAssocID="{E892A1DD-C840-4226-8EC8-B58001DC2184}" presName="childText" presStyleLbl="conFgAcc1" presStyleIdx="2" presStyleCnt="7">
        <dgm:presLayoutVars>
          <dgm:bulletEnabled val="1"/>
        </dgm:presLayoutVars>
      </dgm:prSet>
      <dgm:spPr/>
    </dgm:pt>
    <dgm:pt modelId="{F8243135-EE59-4A3F-8C71-D4C2D8A22501}" type="pres">
      <dgm:prSet presAssocID="{C89B69BE-9032-4E45-B094-9B8E454A8A35}" presName="spaceBetweenRectangles" presStyleCnt="0"/>
      <dgm:spPr/>
    </dgm:pt>
    <dgm:pt modelId="{0EE68520-AABF-41B8-923D-2614572856FE}" type="pres">
      <dgm:prSet presAssocID="{C131439A-2354-4379-86EB-B469F28D70E8}" presName="parentLin" presStyleCnt="0"/>
      <dgm:spPr/>
    </dgm:pt>
    <dgm:pt modelId="{43694CD5-6717-4966-87C5-E306C36CB31C}" type="pres">
      <dgm:prSet presAssocID="{C131439A-2354-4379-86EB-B469F28D70E8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8CF777A6-EF27-43D4-9F8F-5F049EF3B3B8}" type="pres">
      <dgm:prSet presAssocID="{C131439A-2354-4379-86EB-B469F28D70E8}" presName="parentText" presStyleLbl="node1" presStyleIdx="3" presStyleCnt="7" custScaleX="1305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BC54B-8961-47EE-A7F6-C0DAE6653B40}" type="pres">
      <dgm:prSet presAssocID="{C131439A-2354-4379-86EB-B469F28D70E8}" presName="negativeSpace" presStyleCnt="0"/>
      <dgm:spPr/>
    </dgm:pt>
    <dgm:pt modelId="{0BAAC828-2AD4-4BE6-82F9-9B4FA7EE923D}" type="pres">
      <dgm:prSet presAssocID="{C131439A-2354-4379-86EB-B469F28D70E8}" presName="childText" presStyleLbl="conFgAcc1" presStyleIdx="3" presStyleCnt="7">
        <dgm:presLayoutVars>
          <dgm:bulletEnabled val="1"/>
        </dgm:presLayoutVars>
      </dgm:prSet>
      <dgm:spPr/>
    </dgm:pt>
    <dgm:pt modelId="{E1D4C6D0-28FC-4585-B95B-A9C2F8409A70}" type="pres">
      <dgm:prSet presAssocID="{3C59C5C0-3C87-4A29-A3F5-263D759B83B5}" presName="spaceBetweenRectangles" presStyleCnt="0"/>
      <dgm:spPr/>
    </dgm:pt>
    <dgm:pt modelId="{4597EB55-D408-42DC-80E8-D5C7AD6E422E}" type="pres">
      <dgm:prSet presAssocID="{627B75C9-C1F3-4C8D-B232-EFA3D7F2D822}" presName="parentLin" presStyleCnt="0"/>
      <dgm:spPr/>
    </dgm:pt>
    <dgm:pt modelId="{43D22310-9BF9-4FDA-969F-8967EC1D44F2}" type="pres">
      <dgm:prSet presAssocID="{627B75C9-C1F3-4C8D-B232-EFA3D7F2D822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2C2E0B32-9628-49AB-9212-B7160978C0D1}" type="pres">
      <dgm:prSet presAssocID="{627B75C9-C1F3-4C8D-B232-EFA3D7F2D822}" presName="parentText" presStyleLbl="node1" presStyleIdx="4" presStyleCnt="7" custScaleX="130557" custLinFactNeighborX="4994" custLinFactNeighborY="10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7610C-537E-4977-AA5A-5548759573C9}" type="pres">
      <dgm:prSet presAssocID="{627B75C9-C1F3-4C8D-B232-EFA3D7F2D822}" presName="negativeSpace" presStyleCnt="0"/>
      <dgm:spPr/>
    </dgm:pt>
    <dgm:pt modelId="{733CD202-6EE6-4858-B9F7-747288303688}" type="pres">
      <dgm:prSet presAssocID="{627B75C9-C1F3-4C8D-B232-EFA3D7F2D822}" presName="childText" presStyleLbl="conFgAcc1" presStyleIdx="4" presStyleCnt="7">
        <dgm:presLayoutVars>
          <dgm:bulletEnabled val="1"/>
        </dgm:presLayoutVars>
      </dgm:prSet>
      <dgm:spPr/>
    </dgm:pt>
    <dgm:pt modelId="{4EBCD4F6-6E41-431A-A571-8594E18E034E}" type="pres">
      <dgm:prSet presAssocID="{C3A2B1FB-2B35-4310-AFB0-3FF9ABC8079D}" presName="spaceBetweenRectangles" presStyleCnt="0"/>
      <dgm:spPr/>
    </dgm:pt>
    <dgm:pt modelId="{44E92C40-0255-45BB-9961-139E9ADA3C42}" type="pres">
      <dgm:prSet presAssocID="{15CC417F-3452-42A3-A80A-01F0EBE435F5}" presName="parentLin" presStyleCnt="0"/>
      <dgm:spPr/>
    </dgm:pt>
    <dgm:pt modelId="{2D006681-5D09-478C-B46F-20551CCFA050}" type="pres">
      <dgm:prSet presAssocID="{15CC417F-3452-42A3-A80A-01F0EBE435F5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5FA0C8CA-9445-406A-A6A9-F4283A9F51FC}" type="pres">
      <dgm:prSet presAssocID="{15CC417F-3452-42A3-A80A-01F0EBE435F5}" presName="parentText" presStyleLbl="node1" presStyleIdx="5" presStyleCnt="7" custScaleX="130757" custScaleY="1476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21805-73AB-4928-AECE-CF96D4948CBD}" type="pres">
      <dgm:prSet presAssocID="{15CC417F-3452-42A3-A80A-01F0EBE435F5}" presName="negativeSpace" presStyleCnt="0"/>
      <dgm:spPr/>
    </dgm:pt>
    <dgm:pt modelId="{64ACF952-F35A-44A2-972E-E49666504458}" type="pres">
      <dgm:prSet presAssocID="{15CC417F-3452-42A3-A80A-01F0EBE435F5}" presName="childText" presStyleLbl="conFgAcc1" presStyleIdx="5" presStyleCnt="7">
        <dgm:presLayoutVars>
          <dgm:bulletEnabled val="1"/>
        </dgm:presLayoutVars>
      </dgm:prSet>
      <dgm:spPr/>
    </dgm:pt>
    <dgm:pt modelId="{4ADAC89E-E627-489A-9BCF-78537B0DAA55}" type="pres">
      <dgm:prSet presAssocID="{23E516CC-3A7B-4B34-906F-17BACB8DE2EC}" presName="spaceBetweenRectangles" presStyleCnt="0"/>
      <dgm:spPr/>
    </dgm:pt>
    <dgm:pt modelId="{456C1279-0EC2-4958-B8A0-51A477A48F40}" type="pres">
      <dgm:prSet presAssocID="{7C15A815-E58A-4BC4-8450-015A0CE8D777}" presName="parentLin" presStyleCnt="0"/>
      <dgm:spPr/>
    </dgm:pt>
    <dgm:pt modelId="{D92F3DDC-A314-4311-B686-C2C2C4FB54EB}" type="pres">
      <dgm:prSet presAssocID="{7C15A815-E58A-4BC4-8450-015A0CE8D777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57C12E80-5132-468B-A0FB-A5D560349D8B}" type="pres">
      <dgm:prSet presAssocID="{7C15A815-E58A-4BC4-8450-015A0CE8D777}" presName="parentText" presStyleLbl="node1" presStyleIdx="6" presStyleCnt="7" custScaleX="131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7E8A8-D8EA-47CB-90B3-38BF41EE029F}" type="pres">
      <dgm:prSet presAssocID="{7C15A815-E58A-4BC4-8450-015A0CE8D777}" presName="negativeSpace" presStyleCnt="0"/>
      <dgm:spPr/>
    </dgm:pt>
    <dgm:pt modelId="{49B8D700-D0BC-4372-9AD1-81D3C2731EFF}" type="pres">
      <dgm:prSet presAssocID="{7C15A815-E58A-4BC4-8450-015A0CE8D777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8D03D4A3-DCC2-4386-BC33-BC194178DF26}" type="presOf" srcId="{5F173F2F-74FB-49DA-96F5-600C4816D340}" destId="{64D8A017-F5E0-4094-A571-AE798B2045ED}" srcOrd="0" destOrd="0" presId="urn:microsoft.com/office/officeart/2005/8/layout/list1"/>
    <dgm:cxn modelId="{73A60B1C-7668-4A97-BE20-F67EEF24C2EB}" type="presOf" srcId="{15CC417F-3452-42A3-A80A-01F0EBE435F5}" destId="{2D006681-5D09-478C-B46F-20551CCFA050}" srcOrd="0" destOrd="0" presId="urn:microsoft.com/office/officeart/2005/8/layout/list1"/>
    <dgm:cxn modelId="{94AC2EDD-1D47-4894-A878-1D95DE205B43}" type="presOf" srcId="{4EB2EA69-DAA7-43EC-9D90-58445CB294B6}" destId="{D7213332-747E-4C17-8263-79E7F530A1F9}" srcOrd="1" destOrd="0" presId="urn:microsoft.com/office/officeart/2005/8/layout/list1"/>
    <dgm:cxn modelId="{F6766F04-FC61-4099-976D-9552E8C61521}" type="presOf" srcId="{7C15A815-E58A-4BC4-8450-015A0CE8D777}" destId="{D92F3DDC-A314-4311-B686-C2C2C4FB54EB}" srcOrd="0" destOrd="0" presId="urn:microsoft.com/office/officeart/2005/8/layout/list1"/>
    <dgm:cxn modelId="{21B6D8CD-E4EF-4ADA-AE0F-24D1F3A6C640}" type="presOf" srcId="{740E888D-4E27-4C26-9499-A439E4B7B242}" destId="{8FA77FA7-D23E-4232-B312-BE9B84084935}" srcOrd="0" destOrd="0" presId="urn:microsoft.com/office/officeart/2005/8/layout/list1"/>
    <dgm:cxn modelId="{1783C348-72CA-48BD-B639-07F3CC327613}" srcId="{5F173F2F-74FB-49DA-96F5-600C4816D340}" destId="{7C15A815-E58A-4BC4-8450-015A0CE8D777}" srcOrd="6" destOrd="0" parTransId="{09840C9A-1FEF-4CB8-A563-524AAF5C07EC}" sibTransId="{1D440A8F-E307-49A3-B8FF-A612B51BB4F2}"/>
    <dgm:cxn modelId="{5C2A880C-A8BD-4158-A97A-1CC42BC95FAC}" srcId="{5F173F2F-74FB-49DA-96F5-600C4816D340}" destId="{627B75C9-C1F3-4C8D-B232-EFA3D7F2D822}" srcOrd="4" destOrd="0" parTransId="{859AA9BE-55B4-4B10-A850-C46ECF754DA8}" sibTransId="{C3A2B1FB-2B35-4310-AFB0-3FF9ABC8079D}"/>
    <dgm:cxn modelId="{633302A0-5BF5-4059-ADC6-2D988CF5E70D}" type="presOf" srcId="{740E888D-4E27-4C26-9499-A439E4B7B242}" destId="{A6542AC6-0E80-455B-96AC-8D614977EB3E}" srcOrd="1" destOrd="0" presId="urn:microsoft.com/office/officeart/2005/8/layout/list1"/>
    <dgm:cxn modelId="{CD336DCD-9533-4ECC-81A6-58612E139171}" type="presOf" srcId="{C131439A-2354-4379-86EB-B469F28D70E8}" destId="{8CF777A6-EF27-43D4-9F8F-5F049EF3B3B8}" srcOrd="1" destOrd="0" presId="urn:microsoft.com/office/officeart/2005/8/layout/list1"/>
    <dgm:cxn modelId="{26C2F731-8731-427C-8A87-91EA41583127}" type="presOf" srcId="{C131439A-2354-4379-86EB-B469F28D70E8}" destId="{43694CD5-6717-4966-87C5-E306C36CB31C}" srcOrd="0" destOrd="0" presId="urn:microsoft.com/office/officeart/2005/8/layout/list1"/>
    <dgm:cxn modelId="{EBEEBD4A-8F0C-4D92-A75E-EB0AFE76212B}" type="presOf" srcId="{E892A1DD-C840-4226-8EC8-B58001DC2184}" destId="{97D1CF0F-43A1-4E8F-BB0A-22B351B89CAC}" srcOrd="1" destOrd="0" presId="urn:microsoft.com/office/officeart/2005/8/layout/list1"/>
    <dgm:cxn modelId="{3919C3CD-775C-4A90-8209-88CDA84F5988}" srcId="{5F173F2F-74FB-49DA-96F5-600C4816D340}" destId="{C131439A-2354-4379-86EB-B469F28D70E8}" srcOrd="3" destOrd="0" parTransId="{9C9FF4E5-6E14-446F-B881-622D6B582DC4}" sibTransId="{3C59C5C0-3C87-4A29-A3F5-263D759B83B5}"/>
    <dgm:cxn modelId="{78BB2515-92B3-4E05-906A-183A81DC4CE4}" type="presOf" srcId="{15CC417F-3452-42A3-A80A-01F0EBE435F5}" destId="{5FA0C8CA-9445-406A-A6A9-F4283A9F51FC}" srcOrd="1" destOrd="0" presId="urn:microsoft.com/office/officeart/2005/8/layout/list1"/>
    <dgm:cxn modelId="{5168B9D9-B88F-4C52-8971-A7C0ECF596CF}" type="presOf" srcId="{4EB2EA69-DAA7-43EC-9D90-58445CB294B6}" destId="{5D3DC2CF-6D64-4996-9FE7-463AF2C495A3}" srcOrd="0" destOrd="0" presId="urn:microsoft.com/office/officeart/2005/8/layout/list1"/>
    <dgm:cxn modelId="{BB668E2B-9BFA-4A23-8D91-C3FF83EC0E7B}" srcId="{5F173F2F-74FB-49DA-96F5-600C4816D340}" destId="{15CC417F-3452-42A3-A80A-01F0EBE435F5}" srcOrd="5" destOrd="0" parTransId="{2B22971C-2D12-4A89-934E-BB9ACEEDECE1}" sibTransId="{23E516CC-3A7B-4B34-906F-17BACB8DE2EC}"/>
    <dgm:cxn modelId="{1B002203-880E-4997-A534-E4F28C4CA3EB}" type="presOf" srcId="{7C15A815-E58A-4BC4-8450-015A0CE8D777}" destId="{57C12E80-5132-468B-A0FB-A5D560349D8B}" srcOrd="1" destOrd="0" presId="urn:microsoft.com/office/officeart/2005/8/layout/list1"/>
    <dgm:cxn modelId="{1F74AA6B-B321-4DE3-A5B3-4A0230E66E40}" srcId="{5F173F2F-74FB-49DA-96F5-600C4816D340}" destId="{E892A1DD-C840-4226-8EC8-B58001DC2184}" srcOrd="2" destOrd="0" parTransId="{34BE8814-7AA3-4F84-A901-A188C3F0ECDC}" sibTransId="{C89B69BE-9032-4E45-B094-9B8E454A8A35}"/>
    <dgm:cxn modelId="{DA44DC70-35B7-4621-8FD5-5362F3E546CB}" type="presOf" srcId="{E892A1DD-C840-4226-8EC8-B58001DC2184}" destId="{03012144-D08D-4F66-8435-DCDB23ACEEAF}" srcOrd="0" destOrd="0" presId="urn:microsoft.com/office/officeart/2005/8/layout/list1"/>
    <dgm:cxn modelId="{123FB612-D429-434B-A5E3-99613416E292}" srcId="{5F173F2F-74FB-49DA-96F5-600C4816D340}" destId="{4EB2EA69-DAA7-43EC-9D90-58445CB294B6}" srcOrd="1" destOrd="0" parTransId="{848BFCEA-9DE9-46C5-81C9-F33AA5A4DFA5}" sibTransId="{41C30757-B91B-45C1-AD08-E9692ECC3580}"/>
    <dgm:cxn modelId="{192BC1C6-A9CD-4653-8EB6-03E4C146DA08}" type="presOf" srcId="{627B75C9-C1F3-4C8D-B232-EFA3D7F2D822}" destId="{43D22310-9BF9-4FDA-969F-8967EC1D44F2}" srcOrd="0" destOrd="0" presId="urn:microsoft.com/office/officeart/2005/8/layout/list1"/>
    <dgm:cxn modelId="{E0745102-88F4-41A6-8EED-C97DB45DFB2A}" srcId="{5F173F2F-74FB-49DA-96F5-600C4816D340}" destId="{740E888D-4E27-4C26-9499-A439E4B7B242}" srcOrd="0" destOrd="0" parTransId="{1E45BBFC-2988-497A-B8BE-E22991CACC06}" sibTransId="{3E748816-BC96-43FF-8DBC-DF3C4F142F65}"/>
    <dgm:cxn modelId="{439DE398-D98A-49B8-B407-3314AEE5A2E1}" type="presOf" srcId="{627B75C9-C1F3-4C8D-B232-EFA3D7F2D822}" destId="{2C2E0B32-9628-49AB-9212-B7160978C0D1}" srcOrd="1" destOrd="0" presId="urn:microsoft.com/office/officeart/2005/8/layout/list1"/>
    <dgm:cxn modelId="{64A4B71B-E12C-440E-89E9-FCFC8EC3B485}" type="presParOf" srcId="{64D8A017-F5E0-4094-A571-AE798B2045ED}" destId="{6FEA2111-1AC8-4C93-AA73-02B36B1F9F48}" srcOrd="0" destOrd="0" presId="urn:microsoft.com/office/officeart/2005/8/layout/list1"/>
    <dgm:cxn modelId="{079F6E54-A4A4-4805-8B9B-855A5EF3BB70}" type="presParOf" srcId="{6FEA2111-1AC8-4C93-AA73-02B36B1F9F48}" destId="{8FA77FA7-D23E-4232-B312-BE9B84084935}" srcOrd="0" destOrd="0" presId="urn:microsoft.com/office/officeart/2005/8/layout/list1"/>
    <dgm:cxn modelId="{B72414EB-0B74-4067-B2F5-51A5A9EBD6E5}" type="presParOf" srcId="{6FEA2111-1AC8-4C93-AA73-02B36B1F9F48}" destId="{A6542AC6-0E80-455B-96AC-8D614977EB3E}" srcOrd="1" destOrd="0" presId="urn:microsoft.com/office/officeart/2005/8/layout/list1"/>
    <dgm:cxn modelId="{5504B914-6131-4E6D-957F-040EED906DF2}" type="presParOf" srcId="{64D8A017-F5E0-4094-A571-AE798B2045ED}" destId="{BA2A9EE6-366B-41FD-83BD-213D920D4E0F}" srcOrd="1" destOrd="0" presId="urn:microsoft.com/office/officeart/2005/8/layout/list1"/>
    <dgm:cxn modelId="{F09BC92E-7626-4724-991A-43F0A8027C10}" type="presParOf" srcId="{64D8A017-F5E0-4094-A571-AE798B2045ED}" destId="{D2718EBD-35B8-4F64-8B3D-5C991E1DFF19}" srcOrd="2" destOrd="0" presId="urn:microsoft.com/office/officeart/2005/8/layout/list1"/>
    <dgm:cxn modelId="{68208480-ADE4-4139-849F-35BEAA41BBE7}" type="presParOf" srcId="{64D8A017-F5E0-4094-A571-AE798B2045ED}" destId="{B179844A-320F-4DC2-B625-F4FAE94DAD06}" srcOrd="3" destOrd="0" presId="urn:microsoft.com/office/officeart/2005/8/layout/list1"/>
    <dgm:cxn modelId="{C4880605-87AC-4274-A562-78399B263609}" type="presParOf" srcId="{64D8A017-F5E0-4094-A571-AE798B2045ED}" destId="{33AD0F84-25CD-4807-B7B4-8E9755C952ED}" srcOrd="4" destOrd="0" presId="urn:microsoft.com/office/officeart/2005/8/layout/list1"/>
    <dgm:cxn modelId="{E5D278C1-FEF3-4166-8D81-0A693F67B914}" type="presParOf" srcId="{33AD0F84-25CD-4807-B7B4-8E9755C952ED}" destId="{5D3DC2CF-6D64-4996-9FE7-463AF2C495A3}" srcOrd="0" destOrd="0" presId="urn:microsoft.com/office/officeart/2005/8/layout/list1"/>
    <dgm:cxn modelId="{FCCD01FC-96EB-4063-AB10-0F5E4BB6606B}" type="presParOf" srcId="{33AD0F84-25CD-4807-B7B4-8E9755C952ED}" destId="{D7213332-747E-4C17-8263-79E7F530A1F9}" srcOrd="1" destOrd="0" presId="urn:microsoft.com/office/officeart/2005/8/layout/list1"/>
    <dgm:cxn modelId="{55A13D85-CA31-4CED-B059-87FDFA1FAD3A}" type="presParOf" srcId="{64D8A017-F5E0-4094-A571-AE798B2045ED}" destId="{4C1A3E24-D7E5-4708-8868-E185E0E89B77}" srcOrd="5" destOrd="0" presId="urn:microsoft.com/office/officeart/2005/8/layout/list1"/>
    <dgm:cxn modelId="{E99A048A-34A7-483A-8A61-3C383B03F27F}" type="presParOf" srcId="{64D8A017-F5E0-4094-A571-AE798B2045ED}" destId="{4D90A93C-83EC-4D68-A052-9FFA75D52157}" srcOrd="6" destOrd="0" presId="urn:microsoft.com/office/officeart/2005/8/layout/list1"/>
    <dgm:cxn modelId="{D2C77C05-3B9F-4B06-A1C8-297D36CBD22B}" type="presParOf" srcId="{64D8A017-F5E0-4094-A571-AE798B2045ED}" destId="{A0B4B10C-50B8-4CE3-BDEF-C178AE12B557}" srcOrd="7" destOrd="0" presId="urn:microsoft.com/office/officeart/2005/8/layout/list1"/>
    <dgm:cxn modelId="{24F28BED-BB5F-444C-B556-CD0F82AC1821}" type="presParOf" srcId="{64D8A017-F5E0-4094-A571-AE798B2045ED}" destId="{8DBAEE25-96E2-4696-A3A3-DEA55D4899A7}" srcOrd="8" destOrd="0" presId="urn:microsoft.com/office/officeart/2005/8/layout/list1"/>
    <dgm:cxn modelId="{65F2B936-42C4-47E7-AD9F-B5EEB87032B3}" type="presParOf" srcId="{8DBAEE25-96E2-4696-A3A3-DEA55D4899A7}" destId="{03012144-D08D-4F66-8435-DCDB23ACEEAF}" srcOrd="0" destOrd="0" presId="urn:microsoft.com/office/officeart/2005/8/layout/list1"/>
    <dgm:cxn modelId="{914436C1-EDFB-4360-AAE2-D127E12BA0B7}" type="presParOf" srcId="{8DBAEE25-96E2-4696-A3A3-DEA55D4899A7}" destId="{97D1CF0F-43A1-4E8F-BB0A-22B351B89CAC}" srcOrd="1" destOrd="0" presId="urn:microsoft.com/office/officeart/2005/8/layout/list1"/>
    <dgm:cxn modelId="{3F16555D-BB0F-48D6-B934-D544F987B4A3}" type="presParOf" srcId="{64D8A017-F5E0-4094-A571-AE798B2045ED}" destId="{D58C40DB-2DEA-43F2-BF95-9894523683EB}" srcOrd="9" destOrd="0" presId="urn:microsoft.com/office/officeart/2005/8/layout/list1"/>
    <dgm:cxn modelId="{7B62A385-FA6B-4E88-8F7E-EEE81BE0F8E9}" type="presParOf" srcId="{64D8A017-F5E0-4094-A571-AE798B2045ED}" destId="{87C96DF0-4554-4866-9426-FA15498ADBF3}" srcOrd="10" destOrd="0" presId="urn:microsoft.com/office/officeart/2005/8/layout/list1"/>
    <dgm:cxn modelId="{B367F45E-D61F-4454-9534-049FC6C7E4C8}" type="presParOf" srcId="{64D8A017-F5E0-4094-A571-AE798B2045ED}" destId="{F8243135-EE59-4A3F-8C71-D4C2D8A22501}" srcOrd="11" destOrd="0" presId="urn:microsoft.com/office/officeart/2005/8/layout/list1"/>
    <dgm:cxn modelId="{6AA48999-F176-4EE4-80A5-E6A9C47571E8}" type="presParOf" srcId="{64D8A017-F5E0-4094-A571-AE798B2045ED}" destId="{0EE68520-AABF-41B8-923D-2614572856FE}" srcOrd="12" destOrd="0" presId="urn:microsoft.com/office/officeart/2005/8/layout/list1"/>
    <dgm:cxn modelId="{68B70B43-5628-4A54-8FEC-08C96F975B6A}" type="presParOf" srcId="{0EE68520-AABF-41B8-923D-2614572856FE}" destId="{43694CD5-6717-4966-87C5-E306C36CB31C}" srcOrd="0" destOrd="0" presId="urn:microsoft.com/office/officeart/2005/8/layout/list1"/>
    <dgm:cxn modelId="{37F48F0B-F65A-45DA-85FC-0F2E4C330DE0}" type="presParOf" srcId="{0EE68520-AABF-41B8-923D-2614572856FE}" destId="{8CF777A6-EF27-43D4-9F8F-5F049EF3B3B8}" srcOrd="1" destOrd="0" presId="urn:microsoft.com/office/officeart/2005/8/layout/list1"/>
    <dgm:cxn modelId="{A6077FF2-D7E1-4325-B875-234A20783652}" type="presParOf" srcId="{64D8A017-F5E0-4094-A571-AE798B2045ED}" destId="{468BC54B-8961-47EE-A7F6-C0DAE6653B40}" srcOrd="13" destOrd="0" presId="urn:microsoft.com/office/officeart/2005/8/layout/list1"/>
    <dgm:cxn modelId="{083C64F0-ACE6-4477-8A3A-8736704B437E}" type="presParOf" srcId="{64D8A017-F5E0-4094-A571-AE798B2045ED}" destId="{0BAAC828-2AD4-4BE6-82F9-9B4FA7EE923D}" srcOrd="14" destOrd="0" presId="urn:microsoft.com/office/officeart/2005/8/layout/list1"/>
    <dgm:cxn modelId="{12FDEAC0-5234-4143-8A2B-B9A5FA45A91D}" type="presParOf" srcId="{64D8A017-F5E0-4094-A571-AE798B2045ED}" destId="{E1D4C6D0-28FC-4585-B95B-A9C2F8409A70}" srcOrd="15" destOrd="0" presId="urn:microsoft.com/office/officeart/2005/8/layout/list1"/>
    <dgm:cxn modelId="{C5192AF7-B27C-4C90-9D0A-AA49BCB281DD}" type="presParOf" srcId="{64D8A017-F5E0-4094-A571-AE798B2045ED}" destId="{4597EB55-D408-42DC-80E8-D5C7AD6E422E}" srcOrd="16" destOrd="0" presId="urn:microsoft.com/office/officeart/2005/8/layout/list1"/>
    <dgm:cxn modelId="{D827D608-5995-4DF6-A37A-4CADCF446C0C}" type="presParOf" srcId="{4597EB55-D408-42DC-80E8-D5C7AD6E422E}" destId="{43D22310-9BF9-4FDA-969F-8967EC1D44F2}" srcOrd="0" destOrd="0" presId="urn:microsoft.com/office/officeart/2005/8/layout/list1"/>
    <dgm:cxn modelId="{2BE1C71C-75DA-48A7-8514-6E5705BE38A2}" type="presParOf" srcId="{4597EB55-D408-42DC-80E8-D5C7AD6E422E}" destId="{2C2E0B32-9628-49AB-9212-B7160978C0D1}" srcOrd="1" destOrd="0" presId="urn:microsoft.com/office/officeart/2005/8/layout/list1"/>
    <dgm:cxn modelId="{396CD230-B6AA-4323-B149-9BBFE9DE75FB}" type="presParOf" srcId="{64D8A017-F5E0-4094-A571-AE798B2045ED}" destId="{A207610C-537E-4977-AA5A-5548759573C9}" srcOrd="17" destOrd="0" presId="urn:microsoft.com/office/officeart/2005/8/layout/list1"/>
    <dgm:cxn modelId="{39C6C7C5-45E7-4402-B015-77EC98B2905F}" type="presParOf" srcId="{64D8A017-F5E0-4094-A571-AE798B2045ED}" destId="{733CD202-6EE6-4858-B9F7-747288303688}" srcOrd="18" destOrd="0" presId="urn:microsoft.com/office/officeart/2005/8/layout/list1"/>
    <dgm:cxn modelId="{DBDF0593-AA25-4B25-904C-09AD3ADF659F}" type="presParOf" srcId="{64D8A017-F5E0-4094-A571-AE798B2045ED}" destId="{4EBCD4F6-6E41-431A-A571-8594E18E034E}" srcOrd="19" destOrd="0" presId="urn:microsoft.com/office/officeart/2005/8/layout/list1"/>
    <dgm:cxn modelId="{44276B8F-176F-422A-80A9-3943E325BA51}" type="presParOf" srcId="{64D8A017-F5E0-4094-A571-AE798B2045ED}" destId="{44E92C40-0255-45BB-9961-139E9ADA3C42}" srcOrd="20" destOrd="0" presId="urn:microsoft.com/office/officeart/2005/8/layout/list1"/>
    <dgm:cxn modelId="{530E6299-7F79-4112-BEE3-BCF18E9DA9BA}" type="presParOf" srcId="{44E92C40-0255-45BB-9961-139E9ADA3C42}" destId="{2D006681-5D09-478C-B46F-20551CCFA050}" srcOrd="0" destOrd="0" presId="urn:microsoft.com/office/officeart/2005/8/layout/list1"/>
    <dgm:cxn modelId="{AA99CF62-806E-4D57-87EC-1A9E4801AE35}" type="presParOf" srcId="{44E92C40-0255-45BB-9961-139E9ADA3C42}" destId="{5FA0C8CA-9445-406A-A6A9-F4283A9F51FC}" srcOrd="1" destOrd="0" presId="urn:microsoft.com/office/officeart/2005/8/layout/list1"/>
    <dgm:cxn modelId="{6A66733B-3F2D-4854-9CCE-45079DF761F7}" type="presParOf" srcId="{64D8A017-F5E0-4094-A571-AE798B2045ED}" destId="{35F21805-73AB-4928-AECE-CF96D4948CBD}" srcOrd="21" destOrd="0" presId="urn:microsoft.com/office/officeart/2005/8/layout/list1"/>
    <dgm:cxn modelId="{FF5776DD-5A02-49BB-95E4-14557232C8CD}" type="presParOf" srcId="{64D8A017-F5E0-4094-A571-AE798B2045ED}" destId="{64ACF952-F35A-44A2-972E-E49666504458}" srcOrd="22" destOrd="0" presId="urn:microsoft.com/office/officeart/2005/8/layout/list1"/>
    <dgm:cxn modelId="{EDFA26D6-3D8F-4E13-BE79-665D97F1392B}" type="presParOf" srcId="{64D8A017-F5E0-4094-A571-AE798B2045ED}" destId="{4ADAC89E-E627-489A-9BCF-78537B0DAA55}" srcOrd="23" destOrd="0" presId="urn:microsoft.com/office/officeart/2005/8/layout/list1"/>
    <dgm:cxn modelId="{51736E79-D3B7-4547-82F5-B522A9592366}" type="presParOf" srcId="{64D8A017-F5E0-4094-A571-AE798B2045ED}" destId="{456C1279-0EC2-4958-B8A0-51A477A48F40}" srcOrd="24" destOrd="0" presId="urn:microsoft.com/office/officeart/2005/8/layout/list1"/>
    <dgm:cxn modelId="{2F580223-AD8E-4B56-8CDD-518BA27FD9F0}" type="presParOf" srcId="{456C1279-0EC2-4958-B8A0-51A477A48F40}" destId="{D92F3DDC-A314-4311-B686-C2C2C4FB54EB}" srcOrd="0" destOrd="0" presId="urn:microsoft.com/office/officeart/2005/8/layout/list1"/>
    <dgm:cxn modelId="{4E2D912A-7F65-42E1-B1B5-13E087FF6B9A}" type="presParOf" srcId="{456C1279-0EC2-4958-B8A0-51A477A48F40}" destId="{57C12E80-5132-468B-A0FB-A5D560349D8B}" srcOrd="1" destOrd="0" presId="urn:microsoft.com/office/officeart/2005/8/layout/list1"/>
    <dgm:cxn modelId="{38ED1D7B-6A65-441C-ABB7-BF40D44D1C4A}" type="presParOf" srcId="{64D8A017-F5E0-4094-A571-AE798B2045ED}" destId="{2B07E8A8-D8EA-47CB-90B3-38BF41EE029F}" srcOrd="25" destOrd="0" presId="urn:microsoft.com/office/officeart/2005/8/layout/list1"/>
    <dgm:cxn modelId="{4F5BBA18-DF02-4139-818D-71430668D202}" type="presParOf" srcId="{64D8A017-F5E0-4094-A571-AE798B2045ED}" destId="{49B8D700-D0BC-4372-9AD1-81D3C2731EFF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88ACE4-2E43-468E-8FE5-007F13542074}" type="doc">
      <dgm:prSet loTypeId="urn:microsoft.com/office/officeart/2008/layout/VerticalCurvedList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5DEAD14-FDCB-4C13-BF24-84D4DFB26BC6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28 отраслевых  соглашений (в том числе                            2 республиканских соглашения)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7693C739-4283-4742-BE3B-38949CDA8F4C}" type="parTrans" cxnId="{764CF5F8-9F3F-4D3F-B506-A1B2BE6C8C44}">
      <dgm:prSet/>
      <dgm:spPr/>
      <dgm:t>
        <a:bodyPr/>
        <a:lstStyle/>
        <a:p>
          <a:endParaRPr lang="ru-RU"/>
        </a:p>
      </dgm:t>
    </dgm:pt>
    <dgm:pt modelId="{576882F0-4B36-479B-95CA-8065108A3A12}" type="sibTrans" cxnId="{764CF5F8-9F3F-4D3F-B506-A1B2BE6C8C44}">
      <dgm:prSet/>
      <dgm:spPr/>
      <dgm:t>
        <a:bodyPr/>
        <a:lstStyle/>
        <a:p>
          <a:endParaRPr lang="ru-RU"/>
        </a:p>
      </dgm:t>
    </dgm:pt>
    <dgm:pt modelId="{56EDC07F-E671-4641-96BD-1BD414F8B7FE}">
      <dgm:prSet phldrT="[Текст]"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131 территориально-отраслевое соглашений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0D65C8C3-932E-4E9C-88D8-62DDCB1E1EB6}" type="parTrans" cxnId="{3CC495FC-FAFA-40B5-8139-362F27C02DEB}">
      <dgm:prSet/>
      <dgm:spPr/>
      <dgm:t>
        <a:bodyPr/>
        <a:lstStyle/>
        <a:p>
          <a:endParaRPr lang="ru-RU"/>
        </a:p>
      </dgm:t>
    </dgm:pt>
    <dgm:pt modelId="{051D3773-D7FC-445A-B38A-24DA876E2A19}" type="sibTrans" cxnId="{3CC495FC-FAFA-40B5-8139-362F27C02DEB}">
      <dgm:prSet/>
      <dgm:spPr/>
      <dgm:t>
        <a:bodyPr/>
        <a:lstStyle/>
        <a:p>
          <a:endParaRPr lang="ru-RU"/>
        </a:p>
      </dgm:t>
    </dgm:pt>
    <dgm:pt modelId="{6DD1EBB4-867C-49FF-893F-314F0D7B71C2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5768 коллективных договора (охват около 800 тыс. человек)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C0A2197D-1807-404C-B435-3CC2A2577FAC}" type="parTrans" cxnId="{085CDEE0-EA1F-42B9-8220-B88CDEA0BF33}">
      <dgm:prSet/>
      <dgm:spPr/>
      <dgm:t>
        <a:bodyPr/>
        <a:lstStyle/>
        <a:p>
          <a:endParaRPr lang="ru-RU"/>
        </a:p>
      </dgm:t>
    </dgm:pt>
    <dgm:pt modelId="{3AE04E51-15A5-400A-B175-633E2DDEBF0D}" type="sibTrans" cxnId="{085CDEE0-EA1F-42B9-8220-B88CDEA0BF33}">
      <dgm:prSet/>
      <dgm:spPr/>
      <dgm:t>
        <a:bodyPr/>
        <a:lstStyle/>
        <a:p>
          <a:endParaRPr lang="ru-RU"/>
        </a:p>
      </dgm:t>
    </dgm:pt>
    <dgm:pt modelId="{61E66D66-83AE-4A01-9551-CC632786D2AE}">
      <dgm:prSet/>
      <dgm:spPr/>
      <dgm:t>
        <a:bodyPr/>
        <a:lstStyle/>
        <a:p>
          <a:r>
            <a:rPr lang="ru-RU" dirty="0" smtClean="0">
              <a:latin typeface="Arial" pitchFamily="34" charset="0"/>
              <a:cs typeface="Arial" pitchFamily="34" charset="0"/>
            </a:rPr>
            <a:t>45 территориальных  соглашений</a:t>
          </a:r>
          <a:endParaRPr lang="ru-RU" dirty="0">
            <a:latin typeface="Arial" pitchFamily="34" charset="0"/>
            <a:cs typeface="Arial" pitchFamily="34" charset="0"/>
          </a:endParaRPr>
        </a:p>
      </dgm:t>
    </dgm:pt>
    <dgm:pt modelId="{D941E24F-9EDF-40ED-BAA8-7D052F6A9B9A}" type="parTrans" cxnId="{75627C98-A90D-4372-9E2B-61F77B7EFD89}">
      <dgm:prSet/>
      <dgm:spPr/>
      <dgm:t>
        <a:bodyPr/>
        <a:lstStyle/>
        <a:p>
          <a:endParaRPr lang="ru-RU"/>
        </a:p>
      </dgm:t>
    </dgm:pt>
    <dgm:pt modelId="{CF92D877-D147-4C66-9DDC-AF1DB57B47FC}" type="sibTrans" cxnId="{75627C98-A90D-4372-9E2B-61F77B7EFD89}">
      <dgm:prSet/>
      <dgm:spPr/>
      <dgm:t>
        <a:bodyPr/>
        <a:lstStyle/>
        <a:p>
          <a:endParaRPr lang="ru-RU"/>
        </a:p>
      </dgm:t>
    </dgm:pt>
    <dgm:pt modelId="{26E09596-1CCA-4F03-B8D6-0DAA6B8525C2}" type="pres">
      <dgm:prSet presAssocID="{9A88ACE4-2E43-468E-8FE5-007F1354207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C7FD8F7-A2CB-4BD4-8F69-0B71D08E2B38}" type="pres">
      <dgm:prSet presAssocID="{9A88ACE4-2E43-468E-8FE5-007F13542074}" presName="Name1" presStyleCnt="0"/>
      <dgm:spPr/>
    </dgm:pt>
    <dgm:pt modelId="{AB077942-7174-43B6-B7CF-CCA1EFE69BC6}" type="pres">
      <dgm:prSet presAssocID="{9A88ACE4-2E43-468E-8FE5-007F13542074}" presName="cycle" presStyleCnt="0"/>
      <dgm:spPr/>
    </dgm:pt>
    <dgm:pt modelId="{4F773F7D-504B-4FE3-BC51-814FEEFEF1FD}" type="pres">
      <dgm:prSet presAssocID="{9A88ACE4-2E43-468E-8FE5-007F13542074}" presName="srcNode" presStyleLbl="node1" presStyleIdx="0" presStyleCnt="4"/>
      <dgm:spPr/>
    </dgm:pt>
    <dgm:pt modelId="{6E293B49-6527-462C-AE55-298E500D9CCB}" type="pres">
      <dgm:prSet presAssocID="{9A88ACE4-2E43-468E-8FE5-007F13542074}" presName="conn" presStyleLbl="parChTrans1D2" presStyleIdx="0" presStyleCnt="1"/>
      <dgm:spPr/>
      <dgm:t>
        <a:bodyPr/>
        <a:lstStyle/>
        <a:p>
          <a:endParaRPr lang="ru-RU"/>
        </a:p>
      </dgm:t>
    </dgm:pt>
    <dgm:pt modelId="{460A4A9C-202E-40EC-8A92-7109C3527074}" type="pres">
      <dgm:prSet presAssocID="{9A88ACE4-2E43-468E-8FE5-007F13542074}" presName="extraNode" presStyleLbl="node1" presStyleIdx="0" presStyleCnt="4"/>
      <dgm:spPr/>
    </dgm:pt>
    <dgm:pt modelId="{059850D0-7606-4D2A-B3DA-518CBB0FFFA8}" type="pres">
      <dgm:prSet presAssocID="{9A88ACE4-2E43-468E-8FE5-007F13542074}" presName="dstNode" presStyleLbl="node1" presStyleIdx="0" presStyleCnt="4"/>
      <dgm:spPr/>
    </dgm:pt>
    <dgm:pt modelId="{CDF7C7C8-BED1-4994-86F9-74BD79F85F91}" type="pres">
      <dgm:prSet presAssocID="{E5DEAD14-FDCB-4C13-BF24-84D4DFB26BC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EF1E1-4291-4BD2-A56B-61D5479B019C}" type="pres">
      <dgm:prSet presAssocID="{E5DEAD14-FDCB-4C13-BF24-84D4DFB26BC6}" presName="accent_1" presStyleCnt="0"/>
      <dgm:spPr/>
    </dgm:pt>
    <dgm:pt modelId="{E7292189-D5D7-4151-B030-E258F96F41A3}" type="pres">
      <dgm:prSet presAssocID="{E5DEAD14-FDCB-4C13-BF24-84D4DFB26BC6}" presName="accentRepeatNode" presStyleLbl="solidFgAcc1" presStyleIdx="0" presStyleCnt="4"/>
      <dgm:spPr>
        <a:solidFill>
          <a:schemeClr val="accent1">
            <a:lumMod val="60000"/>
            <a:lumOff val="4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99B10E0F-14D6-41C7-9641-4FDFFC834B3B}" type="pres">
      <dgm:prSet presAssocID="{61E66D66-83AE-4A01-9551-CC632786D2A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07650-93C3-4902-B8C3-90FB3DDF2D35}" type="pres">
      <dgm:prSet presAssocID="{61E66D66-83AE-4A01-9551-CC632786D2AE}" presName="accent_2" presStyleCnt="0"/>
      <dgm:spPr/>
    </dgm:pt>
    <dgm:pt modelId="{7159B84E-C99A-4E13-8C8D-2323A4B32F79}" type="pres">
      <dgm:prSet presAssocID="{61E66D66-83AE-4A01-9551-CC632786D2AE}" presName="accentRepeatNode" presStyleLbl="solidFgAcc1" presStyleIdx="1" presStyleCnt="4"/>
      <dgm:spPr>
        <a:solidFill>
          <a:schemeClr val="accent3">
            <a:lumMod val="40000"/>
            <a:lumOff val="60000"/>
          </a:schemeClr>
        </a:solidFill>
      </dgm:spPr>
    </dgm:pt>
    <dgm:pt modelId="{DC0E0BD9-FB05-4B15-9BBA-DBBD16A99E4A}" type="pres">
      <dgm:prSet presAssocID="{56EDC07F-E671-4641-96BD-1BD414F8B7FE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5D30D-5978-41E6-83EF-CA5169E7F7CD}" type="pres">
      <dgm:prSet presAssocID="{56EDC07F-E671-4641-96BD-1BD414F8B7FE}" presName="accent_3" presStyleCnt="0"/>
      <dgm:spPr/>
    </dgm:pt>
    <dgm:pt modelId="{A1FED0C3-F78A-44EF-91D7-016F143810D3}" type="pres">
      <dgm:prSet presAssocID="{56EDC07F-E671-4641-96BD-1BD414F8B7FE}" presName="accentRepeatNode" presStyleLbl="solidFgAcc1" presStyleIdx="2" presStyleCnt="4"/>
      <dgm:spPr>
        <a:solidFill>
          <a:schemeClr val="accent4">
            <a:lumMod val="40000"/>
            <a:lumOff val="60000"/>
          </a:schemeClr>
        </a:solidFill>
      </dgm:spPr>
    </dgm:pt>
    <dgm:pt modelId="{5326A377-A2F4-4F56-9FED-D0067C143378}" type="pres">
      <dgm:prSet presAssocID="{6DD1EBB4-867C-49FF-893F-314F0D7B71C2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6C1F24-597E-408D-BC84-CC8A26C5396A}" type="pres">
      <dgm:prSet presAssocID="{6DD1EBB4-867C-49FF-893F-314F0D7B71C2}" presName="accent_4" presStyleCnt="0"/>
      <dgm:spPr/>
    </dgm:pt>
    <dgm:pt modelId="{4D2982FE-1757-443C-8BFD-8B73F67FF7BB}" type="pres">
      <dgm:prSet presAssocID="{6DD1EBB4-867C-49FF-893F-314F0D7B71C2}" presName="accentRepeatNode" presStyleLbl="solidFgAcc1" presStyleIdx="3" presStyleCnt="4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/>
        </a:p>
      </dgm:t>
    </dgm:pt>
  </dgm:ptLst>
  <dgm:cxnLst>
    <dgm:cxn modelId="{72A883F4-A9E2-493A-A7E8-BB8F625799A1}" type="presOf" srcId="{56EDC07F-E671-4641-96BD-1BD414F8B7FE}" destId="{DC0E0BD9-FB05-4B15-9BBA-DBBD16A99E4A}" srcOrd="0" destOrd="0" presId="urn:microsoft.com/office/officeart/2008/layout/VerticalCurvedList"/>
    <dgm:cxn modelId="{3CC495FC-FAFA-40B5-8139-362F27C02DEB}" srcId="{9A88ACE4-2E43-468E-8FE5-007F13542074}" destId="{56EDC07F-E671-4641-96BD-1BD414F8B7FE}" srcOrd="2" destOrd="0" parTransId="{0D65C8C3-932E-4E9C-88D8-62DDCB1E1EB6}" sibTransId="{051D3773-D7FC-445A-B38A-24DA876E2A19}"/>
    <dgm:cxn modelId="{2EBA67AF-CA4D-4697-90D0-6A8E238949D4}" type="presOf" srcId="{E5DEAD14-FDCB-4C13-BF24-84D4DFB26BC6}" destId="{CDF7C7C8-BED1-4994-86F9-74BD79F85F91}" srcOrd="0" destOrd="0" presId="urn:microsoft.com/office/officeart/2008/layout/VerticalCurvedList"/>
    <dgm:cxn modelId="{E385616A-6156-4FDB-8B9B-0934A9127A45}" type="presOf" srcId="{576882F0-4B36-479B-95CA-8065108A3A12}" destId="{6E293B49-6527-462C-AE55-298E500D9CCB}" srcOrd="0" destOrd="0" presId="urn:microsoft.com/office/officeart/2008/layout/VerticalCurvedList"/>
    <dgm:cxn modelId="{75627C98-A90D-4372-9E2B-61F77B7EFD89}" srcId="{9A88ACE4-2E43-468E-8FE5-007F13542074}" destId="{61E66D66-83AE-4A01-9551-CC632786D2AE}" srcOrd="1" destOrd="0" parTransId="{D941E24F-9EDF-40ED-BAA8-7D052F6A9B9A}" sibTransId="{CF92D877-D147-4C66-9DDC-AF1DB57B47FC}"/>
    <dgm:cxn modelId="{764CF5F8-9F3F-4D3F-B506-A1B2BE6C8C44}" srcId="{9A88ACE4-2E43-468E-8FE5-007F13542074}" destId="{E5DEAD14-FDCB-4C13-BF24-84D4DFB26BC6}" srcOrd="0" destOrd="0" parTransId="{7693C739-4283-4742-BE3B-38949CDA8F4C}" sibTransId="{576882F0-4B36-479B-95CA-8065108A3A12}"/>
    <dgm:cxn modelId="{B5694922-49F6-42B1-BF2B-ACDAD8C5B2E2}" type="presOf" srcId="{6DD1EBB4-867C-49FF-893F-314F0D7B71C2}" destId="{5326A377-A2F4-4F56-9FED-D0067C143378}" srcOrd="0" destOrd="0" presId="urn:microsoft.com/office/officeart/2008/layout/VerticalCurvedList"/>
    <dgm:cxn modelId="{82802246-903B-42E6-8220-A29A1DDA49CC}" type="presOf" srcId="{61E66D66-83AE-4A01-9551-CC632786D2AE}" destId="{99B10E0F-14D6-41C7-9641-4FDFFC834B3B}" srcOrd="0" destOrd="0" presId="urn:microsoft.com/office/officeart/2008/layout/VerticalCurvedList"/>
    <dgm:cxn modelId="{077B2D21-8B27-4A72-974C-CF457AD346C4}" type="presOf" srcId="{9A88ACE4-2E43-468E-8FE5-007F13542074}" destId="{26E09596-1CCA-4F03-B8D6-0DAA6B8525C2}" srcOrd="0" destOrd="0" presId="urn:microsoft.com/office/officeart/2008/layout/VerticalCurvedList"/>
    <dgm:cxn modelId="{085CDEE0-EA1F-42B9-8220-B88CDEA0BF33}" srcId="{9A88ACE4-2E43-468E-8FE5-007F13542074}" destId="{6DD1EBB4-867C-49FF-893F-314F0D7B71C2}" srcOrd="3" destOrd="0" parTransId="{C0A2197D-1807-404C-B435-3CC2A2577FAC}" sibTransId="{3AE04E51-15A5-400A-B175-633E2DDEBF0D}"/>
    <dgm:cxn modelId="{00983301-93FA-4E29-8909-C10826BECFAD}" type="presParOf" srcId="{26E09596-1CCA-4F03-B8D6-0DAA6B8525C2}" destId="{9C7FD8F7-A2CB-4BD4-8F69-0B71D08E2B38}" srcOrd="0" destOrd="0" presId="urn:microsoft.com/office/officeart/2008/layout/VerticalCurvedList"/>
    <dgm:cxn modelId="{62B8C844-BFBE-40A3-A40F-3E843CBDCEA0}" type="presParOf" srcId="{9C7FD8F7-A2CB-4BD4-8F69-0B71D08E2B38}" destId="{AB077942-7174-43B6-B7CF-CCA1EFE69BC6}" srcOrd="0" destOrd="0" presId="urn:microsoft.com/office/officeart/2008/layout/VerticalCurvedList"/>
    <dgm:cxn modelId="{F829E82C-084D-44D6-926A-2B48EC6D6077}" type="presParOf" srcId="{AB077942-7174-43B6-B7CF-CCA1EFE69BC6}" destId="{4F773F7D-504B-4FE3-BC51-814FEEFEF1FD}" srcOrd="0" destOrd="0" presId="urn:microsoft.com/office/officeart/2008/layout/VerticalCurvedList"/>
    <dgm:cxn modelId="{4AA1C0D1-3FD0-42EA-8B9E-985642D87E8A}" type="presParOf" srcId="{AB077942-7174-43B6-B7CF-CCA1EFE69BC6}" destId="{6E293B49-6527-462C-AE55-298E500D9CCB}" srcOrd="1" destOrd="0" presId="urn:microsoft.com/office/officeart/2008/layout/VerticalCurvedList"/>
    <dgm:cxn modelId="{2096043A-652A-49FB-9EA9-12555C183245}" type="presParOf" srcId="{AB077942-7174-43B6-B7CF-CCA1EFE69BC6}" destId="{460A4A9C-202E-40EC-8A92-7109C3527074}" srcOrd="2" destOrd="0" presId="urn:microsoft.com/office/officeart/2008/layout/VerticalCurvedList"/>
    <dgm:cxn modelId="{79D1F1B1-491F-4211-BDC1-7F3DC6ECA252}" type="presParOf" srcId="{AB077942-7174-43B6-B7CF-CCA1EFE69BC6}" destId="{059850D0-7606-4D2A-B3DA-518CBB0FFFA8}" srcOrd="3" destOrd="0" presId="urn:microsoft.com/office/officeart/2008/layout/VerticalCurvedList"/>
    <dgm:cxn modelId="{F91A348C-A84F-4793-A8FB-F142C61F90AA}" type="presParOf" srcId="{9C7FD8F7-A2CB-4BD4-8F69-0B71D08E2B38}" destId="{CDF7C7C8-BED1-4994-86F9-74BD79F85F91}" srcOrd="1" destOrd="0" presId="urn:microsoft.com/office/officeart/2008/layout/VerticalCurvedList"/>
    <dgm:cxn modelId="{085A10CD-F9CD-41C9-B581-A0D9479BA6E1}" type="presParOf" srcId="{9C7FD8F7-A2CB-4BD4-8F69-0B71D08E2B38}" destId="{BC7EF1E1-4291-4BD2-A56B-61D5479B019C}" srcOrd="2" destOrd="0" presId="urn:microsoft.com/office/officeart/2008/layout/VerticalCurvedList"/>
    <dgm:cxn modelId="{B6207411-E1C1-44D5-A1ED-FB655CC13229}" type="presParOf" srcId="{BC7EF1E1-4291-4BD2-A56B-61D5479B019C}" destId="{E7292189-D5D7-4151-B030-E258F96F41A3}" srcOrd="0" destOrd="0" presId="urn:microsoft.com/office/officeart/2008/layout/VerticalCurvedList"/>
    <dgm:cxn modelId="{D63CBD6A-AC91-4B73-B067-EB209295538F}" type="presParOf" srcId="{9C7FD8F7-A2CB-4BD4-8F69-0B71D08E2B38}" destId="{99B10E0F-14D6-41C7-9641-4FDFFC834B3B}" srcOrd="3" destOrd="0" presId="urn:microsoft.com/office/officeart/2008/layout/VerticalCurvedList"/>
    <dgm:cxn modelId="{7AFD4227-1D07-466E-9EAD-600AFD3D738B}" type="presParOf" srcId="{9C7FD8F7-A2CB-4BD4-8F69-0B71D08E2B38}" destId="{78407650-93C3-4902-B8C3-90FB3DDF2D35}" srcOrd="4" destOrd="0" presId="urn:microsoft.com/office/officeart/2008/layout/VerticalCurvedList"/>
    <dgm:cxn modelId="{1D766BEC-98A0-4B9E-924A-41877FE1476C}" type="presParOf" srcId="{78407650-93C3-4902-B8C3-90FB3DDF2D35}" destId="{7159B84E-C99A-4E13-8C8D-2323A4B32F79}" srcOrd="0" destOrd="0" presId="urn:microsoft.com/office/officeart/2008/layout/VerticalCurvedList"/>
    <dgm:cxn modelId="{4FA84D58-B4BD-4FD2-8BD6-822D0ACB28ED}" type="presParOf" srcId="{9C7FD8F7-A2CB-4BD4-8F69-0B71D08E2B38}" destId="{DC0E0BD9-FB05-4B15-9BBA-DBBD16A99E4A}" srcOrd="5" destOrd="0" presId="urn:microsoft.com/office/officeart/2008/layout/VerticalCurvedList"/>
    <dgm:cxn modelId="{946CEE85-5898-466F-AA99-1E44B3E404CC}" type="presParOf" srcId="{9C7FD8F7-A2CB-4BD4-8F69-0B71D08E2B38}" destId="{72D5D30D-5978-41E6-83EF-CA5169E7F7CD}" srcOrd="6" destOrd="0" presId="urn:microsoft.com/office/officeart/2008/layout/VerticalCurvedList"/>
    <dgm:cxn modelId="{E2D8357D-2E9E-4217-8E51-BEB4B75D9A57}" type="presParOf" srcId="{72D5D30D-5978-41E6-83EF-CA5169E7F7CD}" destId="{A1FED0C3-F78A-44EF-91D7-016F143810D3}" srcOrd="0" destOrd="0" presId="urn:microsoft.com/office/officeart/2008/layout/VerticalCurvedList"/>
    <dgm:cxn modelId="{5B31B45E-243A-4875-AC7D-260CDFBAD687}" type="presParOf" srcId="{9C7FD8F7-A2CB-4BD4-8F69-0B71D08E2B38}" destId="{5326A377-A2F4-4F56-9FED-D0067C143378}" srcOrd="7" destOrd="0" presId="urn:microsoft.com/office/officeart/2008/layout/VerticalCurvedList"/>
    <dgm:cxn modelId="{1405DDF5-3869-452B-8E3E-CB339B962D35}" type="presParOf" srcId="{9C7FD8F7-A2CB-4BD4-8F69-0B71D08E2B38}" destId="{3A6C1F24-597E-408D-BC84-CC8A26C5396A}" srcOrd="8" destOrd="0" presId="urn:microsoft.com/office/officeart/2008/layout/VerticalCurvedList"/>
    <dgm:cxn modelId="{55D8349D-A602-42A9-9EC8-4FF04D001ACB}" type="presParOf" srcId="{3A6C1F24-597E-408D-BC84-CC8A26C5396A}" destId="{4D2982FE-1757-443C-8BFD-8B73F67FF7B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173F2F-74FB-49DA-96F5-600C4816D340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740E888D-4E27-4C26-9499-A439E4B7B242}">
      <dgm:prSet phldrT="[Текст]" custT="1"/>
      <dgm:spPr>
        <a:ln>
          <a:solidFill>
            <a:srgbClr val="65571B"/>
          </a:solidFill>
        </a:ln>
      </dgm:spPr>
      <dgm:t>
        <a:bodyPr lIns="72000" rIns="72000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Arial" pitchFamily="34" charset="0"/>
              <a:cs typeface="Arial" pitchFamily="34" charset="0"/>
            </a:rPr>
            <a:t>Прожиточный минимум</a:t>
          </a:r>
          <a:r>
            <a:rPr lang="ru-RU" sz="1800" dirty="0" smtClean="0">
              <a:latin typeface="Arial" pitchFamily="34" charset="0"/>
              <a:cs typeface="Arial" pitchFamily="34" charset="0"/>
            </a:rPr>
            <a:t>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Arial" pitchFamily="34" charset="0"/>
              <a:cs typeface="Arial" pitchFamily="34" charset="0"/>
            </a:rPr>
            <a:t>(определяет границу между доходами населения, находящегося в крайней степени бедности, и малообеспеченного)</a:t>
          </a:r>
          <a:endParaRPr lang="ru-RU" sz="1800" dirty="0">
            <a:latin typeface="Arial" pitchFamily="34" charset="0"/>
            <a:cs typeface="Arial" pitchFamily="34" charset="0"/>
          </a:endParaRPr>
        </a:p>
      </dgm:t>
    </dgm:pt>
    <dgm:pt modelId="{1E45BBFC-2988-497A-B8BE-E22991CACC06}" type="parTrans" cxnId="{E0745102-88F4-41A6-8EED-C97DB45DFB2A}">
      <dgm:prSet/>
      <dgm:spPr/>
      <dgm:t>
        <a:bodyPr/>
        <a:lstStyle/>
        <a:p>
          <a:endParaRPr lang="ru-RU"/>
        </a:p>
      </dgm:t>
    </dgm:pt>
    <dgm:pt modelId="{3E748816-BC96-43FF-8DBC-DF3C4F142F65}" type="sibTrans" cxnId="{E0745102-88F4-41A6-8EED-C97DB45DFB2A}">
      <dgm:prSet/>
      <dgm:spPr/>
      <dgm:t>
        <a:bodyPr/>
        <a:lstStyle/>
        <a:p>
          <a:endParaRPr lang="ru-RU"/>
        </a:p>
      </dgm:t>
    </dgm:pt>
    <dgm:pt modelId="{4EB2EA69-DAA7-43EC-9D90-58445CB294B6}">
      <dgm:prSet phldrT="[Текст]" custT="1"/>
      <dgm:spPr>
        <a:ln>
          <a:solidFill>
            <a:srgbClr val="65571B"/>
          </a:solidFill>
        </a:ln>
      </dgm:spPr>
      <dgm:t>
        <a:bodyPr lIns="72000" rIns="72000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1" dirty="0" smtClean="0">
              <a:latin typeface="Arial" pitchFamily="34" charset="0"/>
              <a:cs typeface="Arial" pitchFamily="34" charset="0"/>
            </a:rPr>
            <a:t>Минимальный потребительский бюджет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Arial" pitchFamily="34" charset="0"/>
              <a:cs typeface="Arial" pitchFamily="34" charset="0"/>
            </a:rPr>
            <a:t>(определяет границу между доходами малообеспеченных и обеспеченных слоев населения)</a:t>
          </a:r>
        </a:p>
      </dgm:t>
    </dgm:pt>
    <dgm:pt modelId="{848BFCEA-9DE9-46C5-81C9-F33AA5A4DFA5}" type="parTrans" cxnId="{123FB612-D429-434B-A5E3-99613416E292}">
      <dgm:prSet/>
      <dgm:spPr/>
      <dgm:t>
        <a:bodyPr/>
        <a:lstStyle/>
        <a:p>
          <a:endParaRPr lang="ru-RU"/>
        </a:p>
      </dgm:t>
    </dgm:pt>
    <dgm:pt modelId="{41C30757-B91B-45C1-AD08-E9692ECC3580}" type="sibTrans" cxnId="{123FB612-D429-434B-A5E3-99613416E292}">
      <dgm:prSet/>
      <dgm:spPr/>
      <dgm:t>
        <a:bodyPr/>
        <a:lstStyle/>
        <a:p>
          <a:endParaRPr lang="ru-RU"/>
        </a:p>
      </dgm:t>
    </dgm:pt>
    <dgm:pt modelId="{E892A1DD-C840-4226-8EC8-B58001DC2184}">
      <dgm:prSet phldrT="[Текст]" custT="1"/>
      <dgm:spPr>
        <a:ln>
          <a:solidFill>
            <a:srgbClr val="65571B"/>
          </a:solidFill>
        </a:ln>
      </dgm:spPr>
      <dgm:t>
        <a:bodyPr lIns="72000"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Arial" pitchFamily="34" charset="0"/>
              <a:cs typeface="Arial" pitchFamily="34" charset="0"/>
            </a:rPr>
            <a:t>Рациональный потребительский бюджет</a:t>
          </a:r>
          <a:r>
            <a:rPr lang="ru-RU" sz="1800" dirty="0" smtClean="0">
              <a:latin typeface="Arial" pitchFamily="34" charset="0"/>
              <a:cs typeface="Arial" pitchFamily="34" charset="0"/>
            </a:rPr>
            <a:t> </a:t>
          </a:r>
        </a:p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dirty="0" smtClean="0">
              <a:latin typeface="Arial" pitchFamily="34" charset="0"/>
              <a:cs typeface="Arial" pitchFamily="34" charset="0"/>
            </a:rPr>
            <a:t>(определяет нижнюю границу между уровнем обеспеченности и состоятельности или, другими словами, нижний уровень состоятельности)</a:t>
          </a:r>
          <a:endParaRPr lang="ru-RU" sz="1800" dirty="0" smtClean="0">
            <a:latin typeface="Arial" pitchFamily="34" charset="0"/>
            <a:cs typeface="Arial" pitchFamily="34" charset="0"/>
          </a:endParaRPr>
        </a:p>
      </dgm:t>
    </dgm:pt>
    <dgm:pt modelId="{34BE8814-7AA3-4F84-A901-A188C3F0ECDC}" type="parTrans" cxnId="{1F74AA6B-B321-4DE3-A5B3-4A0230E66E40}">
      <dgm:prSet/>
      <dgm:spPr/>
      <dgm:t>
        <a:bodyPr/>
        <a:lstStyle/>
        <a:p>
          <a:endParaRPr lang="ru-RU"/>
        </a:p>
      </dgm:t>
    </dgm:pt>
    <dgm:pt modelId="{C89B69BE-9032-4E45-B094-9B8E454A8A35}" type="sibTrans" cxnId="{1F74AA6B-B321-4DE3-A5B3-4A0230E66E40}">
      <dgm:prSet/>
      <dgm:spPr/>
      <dgm:t>
        <a:bodyPr/>
        <a:lstStyle/>
        <a:p>
          <a:endParaRPr lang="ru-RU"/>
        </a:p>
      </dgm:t>
    </dgm:pt>
    <dgm:pt modelId="{64D8A017-F5E0-4094-A571-AE798B2045ED}" type="pres">
      <dgm:prSet presAssocID="{5F173F2F-74FB-49DA-96F5-600C4816D34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EA2111-1AC8-4C93-AA73-02B36B1F9F48}" type="pres">
      <dgm:prSet presAssocID="{740E888D-4E27-4C26-9499-A439E4B7B242}" presName="parentLin" presStyleCnt="0"/>
      <dgm:spPr/>
    </dgm:pt>
    <dgm:pt modelId="{8FA77FA7-D23E-4232-B312-BE9B84084935}" type="pres">
      <dgm:prSet presAssocID="{740E888D-4E27-4C26-9499-A439E4B7B24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6542AC6-0E80-455B-96AC-8D614977EB3E}" type="pres">
      <dgm:prSet presAssocID="{740E888D-4E27-4C26-9499-A439E4B7B242}" presName="parentText" presStyleLbl="node1" presStyleIdx="0" presStyleCnt="3" custScaleX="135480" custScaleY="153126" custLinFactNeighborX="7042" custLinFactNeighborY="49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A9EE6-366B-41FD-83BD-213D920D4E0F}" type="pres">
      <dgm:prSet presAssocID="{740E888D-4E27-4C26-9499-A439E4B7B242}" presName="negativeSpace" presStyleCnt="0"/>
      <dgm:spPr/>
    </dgm:pt>
    <dgm:pt modelId="{D2718EBD-35B8-4F64-8B3D-5C991E1DFF19}" type="pres">
      <dgm:prSet presAssocID="{740E888D-4E27-4C26-9499-A439E4B7B24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9844A-320F-4DC2-B625-F4FAE94DAD06}" type="pres">
      <dgm:prSet presAssocID="{3E748816-BC96-43FF-8DBC-DF3C4F142F65}" presName="spaceBetweenRectangles" presStyleCnt="0"/>
      <dgm:spPr/>
    </dgm:pt>
    <dgm:pt modelId="{33AD0F84-25CD-4807-B7B4-8E9755C952ED}" type="pres">
      <dgm:prSet presAssocID="{4EB2EA69-DAA7-43EC-9D90-58445CB294B6}" presName="parentLin" presStyleCnt="0"/>
      <dgm:spPr/>
    </dgm:pt>
    <dgm:pt modelId="{5D3DC2CF-6D64-4996-9FE7-463AF2C495A3}" type="pres">
      <dgm:prSet presAssocID="{4EB2EA69-DAA7-43EC-9D90-58445CB294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7213332-747E-4C17-8263-79E7F530A1F9}" type="pres">
      <dgm:prSet presAssocID="{4EB2EA69-DAA7-43EC-9D90-58445CB294B6}" presName="parentText" presStyleLbl="node1" presStyleIdx="1" presStyleCnt="3" custScaleX="134891" custScaleY="159094" custLinFactNeighborX="24883" custLinFactNeighborY="14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A3E24-D7E5-4708-8868-E185E0E89B77}" type="pres">
      <dgm:prSet presAssocID="{4EB2EA69-DAA7-43EC-9D90-58445CB294B6}" presName="negativeSpace" presStyleCnt="0"/>
      <dgm:spPr/>
    </dgm:pt>
    <dgm:pt modelId="{4D90A93C-83EC-4D68-A052-9FFA75D52157}" type="pres">
      <dgm:prSet presAssocID="{4EB2EA69-DAA7-43EC-9D90-58445CB294B6}" presName="childText" presStyleLbl="conFgAcc1" presStyleIdx="1" presStyleCnt="3">
        <dgm:presLayoutVars>
          <dgm:bulletEnabled val="1"/>
        </dgm:presLayoutVars>
      </dgm:prSet>
      <dgm:spPr/>
    </dgm:pt>
    <dgm:pt modelId="{A0B4B10C-50B8-4CE3-BDEF-C178AE12B557}" type="pres">
      <dgm:prSet presAssocID="{41C30757-B91B-45C1-AD08-E9692ECC3580}" presName="spaceBetweenRectangles" presStyleCnt="0"/>
      <dgm:spPr/>
    </dgm:pt>
    <dgm:pt modelId="{8DBAEE25-96E2-4696-A3A3-DEA55D4899A7}" type="pres">
      <dgm:prSet presAssocID="{E892A1DD-C840-4226-8EC8-B58001DC2184}" presName="parentLin" presStyleCnt="0"/>
      <dgm:spPr/>
    </dgm:pt>
    <dgm:pt modelId="{03012144-D08D-4F66-8435-DCDB23ACEEAF}" type="pres">
      <dgm:prSet presAssocID="{E892A1DD-C840-4226-8EC8-B58001DC218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7D1CF0F-43A1-4E8F-BB0A-22B351B89CAC}" type="pres">
      <dgm:prSet presAssocID="{E892A1DD-C840-4226-8EC8-B58001DC2184}" presName="parentText" presStyleLbl="node1" presStyleIdx="2" presStyleCnt="3" custScaleX="137506" custScaleY="227357" custLinFactNeighborX="8418" custLinFactNeighborY="-8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8C40DB-2DEA-43F2-BF95-9894523683EB}" type="pres">
      <dgm:prSet presAssocID="{E892A1DD-C840-4226-8EC8-B58001DC2184}" presName="negativeSpace" presStyleCnt="0"/>
      <dgm:spPr/>
    </dgm:pt>
    <dgm:pt modelId="{87C96DF0-4554-4866-9426-FA15498ADBF3}" type="pres">
      <dgm:prSet presAssocID="{E892A1DD-C840-4226-8EC8-B58001DC218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F74AA6B-B321-4DE3-A5B3-4A0230E66E40}" srcId="{5F173F2F-74FB-49DA-96F5-600C4816D340}" destId="{E892A1DD-C840-4226-8EC8-B58001DC2184}" srcOrd="2" destOrd="0" parTransId="{34BE8814-7AA3-4F84-A901-A188C3F0ECDC}" sibTransId="{C89B69BE-9032-4E45-B094-9B8E454A8A35}"/>
    <dgm:cxn modelId="{5C275125-509C-45B0-8ADD-B763CDBD399B}" type="presOf" srcId="{740E888D-4E27-4C26-9499-A439E4B7B242}" destId="{A6542AC6-0E80-455B-96AC-8D614977EB3E}" srcOrd="1" destOrd="0" presId="urn:microsoft.com/office/officeart/2005/8/layout/list1"/>
    <dgm:cxn modelId="{0D0A6AC1-1398-45DB-A0CE-8DF0BBE1B97F}" type="presOf" srcId="{4EB2EA69-DAA7-43EC-9D90-58445CB294B6}" destId="{D7213332-747E-4C17-8263-79E7F530A1F9}" srcOrd="1" destOrd="0" presId="urn:microsoft.com/office/officeart/2005/8/layout/list1"/>
    <dgm:cxn modelId="{123FB612-D429-434B-A5E3-99613416E292}" srcId="{5F173F2F-74FB-49DA-96F5-600C4816D340}" destId="{4EB2EA69-DAA7-43EC-9D90-58445CB294B6}" srcOrd="1" destOrd="0" parTransId="{848BFCEA-9DE9-46C5-81C9-F33AA5A4DFA5}" sibTransId="{41C30757-B91B-45C1-AD08-E9692ECC3580}"/>
    <dgm:cxn modelId="{1DBA0C04-35F0-43CF-9691-BB587B720FB5}" type="presOf" srcId="{E892A1DD-C840-4226-8EC8-B58001DC2184}" destId="{97D1CF0F-43A1-4E8F-BB0A-22B351B89CAC}" srcOrd="1" destOrd="0" presId="urn:microsoft.com/office/officeart/2005/8/layout/list1"/>
    <dgm:cxn modelId="{3CAE5B11-7D59-4A6F-A105-2556E9D45667}" type="presOf" srcId="{4EB2EA69-DAA7-43EC-9D90-58445CB294B6}" destId="{5D3DC2CF-6D64-4996-9FE7-463AF2C495A3}" srcOrd="0" destOrd="0" presId="urn:microsoft.com/office/officeart/2005/8/layout/list1"/>
    <dgm:cxn modelId="{E0745102-88F4-41A6-8EED-C97DB45DFB2A}" srcId="{5F173F2F-74FB-49DA-96F5-600C4816D340}" destId="{740E888D-4E27-4C26-9499-A439E4B7B242}" srcOrd="0" destOrd="0" parTransId="{1E45BBFC-2988-497A-B8BE-E22991CACC06}" sibTransId="{3E748816-BC96-43FF-8DBC-DF3C4F142F65}"/>
    <dgm:cxn modelId="{29ECE702-2949-4AD7-801B-AA92EBE09BF1}" type="presOf" srcId="{740E888D-4E27-4C26-9499-A439E4B7B242}" destId="{8FA77FA7-D23E-4232-B312-BE9B84084935}" srcOrd="0" destOrd="0" presId="urn:microsoft.com/office/officeart/2005/8/layout/list1"/>
    <dgm:cxn modelId="{661D9343-CF5E-489E-8722-9ED841AF9FC7}" type="presOf" srcId="{5F173F2F-74FB-49DA-96F5-600C4816D340}" destId="{64D8A017-F5E0-4094-A571-AE798B2045ED}" srcOrd="0" destOrd="0" presId="urn:microsoft.com/office/officeart/2005/8/layout/list1"/>
    <dgm:cxn modelId="{009C7A79-9051-4C7D-9065-3B98D621D1A8}" type="presOf" srcId="{E892A1DD-C840-4226-8EC8-B58001DC2184}" destId="{03012144-D08D-4F66-8435-DCDB23ACEEAF}" srcOrd="0" destOrd="0" presId="urn:microsoft.com/office/officeart/2005/8/layout/list1"/>
    <dgm:cxn modelId="{FA333161-3354-42F1-B979-A08F5FBBE5DA}" type="presParOf" srcId="{64D8A017-F5E0-4094-A571-AE798B2045ED}" destId="{6FEA2111-1AC8-4C93-AA73-02B36B1F9F48}" srcOrd="0" destOrd="0" presId="urn:microsoft.com/office/officeart/2005/8/layout/list1"/>
    <dgm:cxn modelId="{F25074C0-7C63-4529-81FC-CAB92415EC90}" type="presParOf" srcId="{6FEA2111-1AC8-4C93-AA73-02B36B1F9F48}" destId="{8FA77FA7-D23E-4232-B312-BE9B84084935}" srcOrd="0" destOrd="0" presId="urn:microsoft.com/office/officeart/2005/8/layout/list1"/>
    <dgm:cxn modelId="{C27CB0AC-3557-4F20-932A-DE3BF4D6EE61}" type="presParOf" srcId="{6FEA2111-1AC8-4C93-AA73-02B36B1F9F48}" destId="{A6542AC6-0E80-455B-96AC-8D614977EB3E}" srcOrd="1" destOrd="0" presId="urn:microsoft.com/office/officeart/2005/8/layout/list1"/>
    <dgm:cxn modelId="{843ABFE3-5541-46E6-9CAF-AF7CD914FD81}" type="presParOf" srcId="{64D8A017-F5E0-4094-A571-AE798B2045ED}" destId="{BA2A9EE6-366B-41FD-83BD-213D920D4E0F}" srcOrd="1" destOrd="0" presId="urn:microsoft.com/office/officeart/2005/8/layout/list1"/>
    <dgm:cxn modelId="{97AAA4FA-3006-497D-B5C7-0BA1857DBA35}" type="presParOf" srcId="{64D8A017-F5E0-4094-A571-AE798B2045ED}" destId="{D2718EBD-35B8-4F64-8B3D-5C991E1DFF19}" srcOrd="2" destOrd="0" presId="urn:microsoft.com/office/officeart/2005/8/layout/list1"/>
    <dgm:cxn modelId="{C9E8A91D-4C0F-4E32-BE51-A2BD0DA9F7D5}" type="presParOf" srcId="{64D8A017-F5E0-4094-A571-AE798B2045ED}" destId="{B179844A-320F-4DC2-B625-F4FAE94DAD06}" srcOrd="3" destOrd="0" presId="urn:microsoft.com/office/officeart/2005/8/layout/list1"/>
    <dgm:cxn modelId="{A6476772-92F1-4F34-804C-2D8D3D2C3398}" type="presParOf" srcId="{64D8A017-F5E0-4094-A571-AE798B2045ED}" destId="{33AD0F84-25CD-4807-B7B4-8E9755C952ED}" srcOrd="4" destOrd="0" presId="urn:microsoft.com/office/officeart/2005/8/layout/list1"/>
    <dgm:cxn modelId="{8A5F9ED8-345F-4499-A030-9E3EAC28CF66}" type="presParOf" srcId="{33AD0F84-25CD-4807-B7B4-8E9755C952ED}" destId="{5D3DC2CF-6D64-4996-9FE7-463AF2C495A3}" srcOrd="0" destOrd="0" presId="urn:microsoft.com/office/officeart/2005/8/layout/list1"/>
    <dgm:cxn modelId="{032401CC-ADE5-496D-BE8F-AEC85D23110A}" type="presParOf" srcId="{33AD0F84-25CD-4807-B7B4-8E9755C952ED}" destId="{D7213332-747E-4C17-8263-79E7F530A1F9}" srcOrd="1" destOrd="0" presId="urn:microsoft.com/office/officeart/2005/8/layout/list1"/>
    <dgm:cxn modelId="{275E6226-197F-467D-925D-48BB3247FD83}" type="presParOf" srcId="{64D8A017-F5E0-4094-A571-AE798B2045ED}" destId="{4C1A3E24-D7E5-4708-8868-E185E0E89B77}" srcOrd="5" destOrd="0" presId="urn:microsoft.com/office/officeart/2005/8/layout/list1"/>
    <dgm:cxn modelId="{7934AFE1-0543-4CAB-9C87-6F1F7DA03723}" type="presParOf" srcId="{64D8A017-F5E0-4094-A571-AE798B2045ED}" destId="{4D90A93C-83EC-4D68-A052-9FFA75D52157}" srcOrd="6" destOrd="0" presId="urn:microsoft.com/office/officeart/2005/8/layout/list1"/>
    <dgm:cxn modelId="{E4C1481D-F9ED-4503-A1B8-9569F5A97E53}" type="presParOf" srcId="{64D8A017-F5E0-4094-A571-AE798B2045ED}" destId="{A0B4B10C-50B8-4CE3-BDEF-C178AE12B557}" srcOrd="7" destOrd="0" presId="urn:microsoft.com/office/officeart/2005/8/layout/list1"/>
    <dgm:cxn modelId="{1B65CAE6-07DC-4E05-AF00-601494E93458}" type="presParOf" srcId="{64D8A017-F5E0-4094-A571-AE798B2045ED}" destId="{8DBAEE25-96E2-4696-A3A3-DEA55D4899A7}" srcOrd="8" destOrd="0" presId="urn:microsoft.com/office/officeart/2005/8/layout/list1"/>
    <dgm:cxn modelId="{2721FF90-146D-45B1-B88B-C0E85B39C7F1}" type="presParOf" srcId="{8DBAEE25-96E2-4696-A3A3-DEA55D4899A7}" destId="{03012144-D08D-4F66-8435-DCDB23ACEEAF}" srcOrd="0" destOrd="0" presId="urn:microsoft.com/office/officeart/2005/8/layout/list1"/>
    <dgm:cxn modelId="{CF36C507-2DD7-43DF-BCC3-6C005EFFE2B8}" type="presParOf" srcId="{8DBAEE25-96E2-4696-A3A3-DEA55D4899A7}" destId="{97D1CF0F-43A1-4E8F-BB0A-22B351B89CAC}" srcOrd="1" destOrd="0" presId="urn:microsoft.com/office/officeart/2005/8/layout/list1"/>
    <dgm:cxn modelId="{5EE7621A-5679-4A0D-B3CD-A1150394604F}" type="presParOf" srcId="{64D8A017-F5E0-4094-A571-AE798B2045ED}" destId="{D58C40DB-2DEA-43F2-BF95-9894523683EB}" srcOrd="9" destOrd="0" presId="urn:microsoft.com/office/officeart/2005/8/layout/list1"/>
    <dgm:cxn modelId="{74087AAC-55CE-48E9-A6CE-67EE738B2335}" type="presParOf" srcId="{64D8A017-F5E0-4094-A571-AE798B2045ED}" destId="{87C96DF0-4554-4866-9426-FA15498ADBF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18EBD-35B8-4F64-8B3D-5C991E1DFF19}">
      <dsp:nvSpPr>
        <dsp:cNvPr id="0" name=""/>
        <dsp:cNvSpPr/>
      </dsp:nvSpPr>
      <dsp:spPr>
        <a:xfrm>
          <a:off x="0" y="758563"/>
          <a:ext cx="7888960" cy="5544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42AC6-0E80-455B-96AC-8D614977EB3E}">
      <dsp:nvSpPr>
        <dsp:cNvPr id="0" name=""/>
        <dsp:cNvSpPr/>
      </dsp:nvSpPr>
      <dsp:spPr>
        <a:xfrm>
          <a:off x="407385" y="120838"/>
          <a:ext cx="7481574" cy="9944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557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Прожиточный минимум</a:t>
          </a:r>
          <a:r>
            <a:rPr lang="ru-RU" sz="18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(определяет границу между доходами населения, находящегося в крайней степени бедности, и малообеспеченного)</a:t>
          </a:r>
          <a:endParaRPr lang="ru-RU" sz="1800" kern="1200" dirty="0">
            <a:latin typeface="Arial" pitchFamily="34" charset="0"/>
            <a:cs typeface="Arial" pitchFamily="34" charset="0"/>
          </a:endParaRPr>
        </a:p>
      </dsp:txBody>
      <dsp:txXfrm>
        <a:off x="455931" y="169384"/>
        <a:ext cx="7384482" cy="897369"/>
      </dsp:txXfrm>
    </dsp:sp>
    <dsp:sp modelId="{4D90A93C-83EC-4D68-A052-9FFA75D52157}">
      <dsp:nvSpPr>
        <dsp:cNvPr id="0" name=""/>
        <dsp:cNvSpPr/>
      </dsp:nvSpPr>
      <dsp:spPr>
        <a:xfrm>
          <a:off x="0" y="2140263"/>
          <a:ext cx="7888960" cy="5544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3332-747E-4C17-8263-79E7F530A1F9}">
      <dsp:nvSpPr>
        <dsp:cNvPr id="0" name=""/>
        <dsp:cNvSpPr/>
      </dsp:nvSpPr>
      <dsp:spPr>
        <a:xfrm>
          <a:off x="439912" y="1440991"/>
          <a:ext cx="7449047" cy="10332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557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0" rIns="720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1" kern="1200" dirty="0" smtClean="0">
              <a:latin typeface="Arial" pitchFamily="34" charset="0"/>
              <a:cs typeface="Arial" pitchFamily="34" charset="0"/>
            </a:rPr>
            <a:t>Минимальный потребительский бюджет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(определяет границу между доходами малообеспеченных и обеспеченных слоев населения)</a:t>
          </a:r>
        </a:p>
      </dsp:txBody>
      <dsp:txXfrm>
        <a:off x="490350" y="1491429"/>
        <a:ext cx="7348171" cy="932344"/>
      </dsp:txXfrm>
    </dsp:sp>
    <dsp:sp modelId="{87C96DF0-4554-4866-9426-FA15498ADBF3}">
      <dsp:nvSpPr>
        <dsp:cNvPr id="0" name=""/>
        <dsp:cNvSpPr/>
      </dsp:nvSpPr>
      <dsp:spPr>
        <a:xfrm>
          <a:off x="0" y="3965290"/>
          <a:ext cx="7888960" cy="5544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1CF0F-43A1-4E8F-BB0A-22B351B89CAC}">
      <dsp:nvSpPr>
        <dsp:cNvPr id="0" name=""/>
        <dsp:cNvSpPr/>
      </dsp:nvSpPr>
      <dsp:spPr>
        <a:xfrm>
          <a:off x="391905" y="2761137"/>
          <a:ext cx="7497054" cy="14765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5571B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0" rIns="208729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Рациональный потребительский бюджет</a:t>
          </a:r>
          <a:r>
            <a:rPr lang="ru-RU" sz="1800" kern="1200" dirty="0" smtClean="0">
              <a:latin typeface="Arial" pitchFamily="34" charset="0"/>
              <a:cs typeface="Arial" pitchFamily="34" charset="0"/>
            </a:rPr>
            <a:t>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i="1" kern="1200" dirty="0" smtClean="0">
              <a:latin typeface="Arial" pitchFamily="34" charset="0"/>
              <a:cs typeface="Arial" pitchFamily="34" charset="0"/>
            </a:rPr>
            <a:t>(определяет нижнюю границу между уровнем обеспеченности и состоятельности или, другими словами, нижний уровень состоятельности)</a:t>
          </a:r>
          <a:endParaRPr lang="ru-RU" sz="1800" kern="1200" dirty="0" smtClean="0">
            <a:latin typeface="Arial" pitchFamily="34" charset="0"/>
            <a:cs typeface="Arial" pitchFamily="34" charset="0"/>
          </a:endParaRPr>
        </a:p>
      </dsp:txBody>
      <dsp:txXfrm>
        <a:off x="463984" y="2833216"/>
        <a:ext cx="7352896" cy="1332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0.70968</cdr:x>
      <cdr:y>0.01786</cdr:y>
    </cdr:from>
    <cdr:to>
      <cdr:x>0.97581</cdr:x>
      <cdr:y>0.14286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42337" y="95265"/>
          <a:ext cx="2303377" cy="666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0.0343</cdr:x>
      <cdr:y>0.87781</cdr:y>
    </cdr:from>
    <cdr:to>
      <cdr:x>0.96774</cdr:x>
      <cdr:y>0.96742</cdr:y>
    </cdr:to>
    <cdr:grpSp>
      <cdr:nvGrpSpPr>
        <cdr:cNvPr id="8" name="Группа 1"/>
        <cdr:cNvGrpSpPr/>
      </cdr:nvGrpSpPr>
      <cdr:grpSpPr>
        <a:xfrm xmlns:a="http://schemas.openxmlformats.org/drawingml/2006/main">
          <a:off x="296868" y="4711967"/>
          <a:ext cx="8078970" cy="481015"/>
          <a:chOff x="1708417" y="2546544"/>
          <a:chExt cx="3627366" cy="322647"/>
        </a:xfrm>
      </cdr:grpSpPr>
      <cdr:grpSp>
        <cdr:nvGrpSpPr>
          <cdr:cNvPr id="9" name="Группа 2"/>
          <cdr:cNvGrpSpPr/>
        </cdr:nvGrpSpPr>
        <cdr:grpSpPr>
          <a:xfrm xmlns:a="http://schemas.openxmlformats.org/drawingml/2006/main">
            <a:off x="1708417" y="2646436"/>
            <a:ext cx="288032" cy="119257"/>
            <a:chOff x="1187624" y="2646437"/>
            <a:chExt cx="288032" cy="119256"/>
          </a:xfrm>
        </cdr:grpSpPr>
      </cdr:grpSp>
      <cdr:grpSp>
        <cdr:nvGrpSpPr>
          <cdr:cNvPr id="1027" name="Группа 2"/>
          <cdr:cNvGrpSpPr>
            <a:grpSpLocks xmlns:a="http://schemas.openxmlformats.org/drawingml/2006/main"/>
          </cdr:cNvGrpSpPr>
        </cdr:nvGrpSpPr>
        <cdr:grpSpPr bwMode="auto">
          <a:xfrm xmlns:a="http://schemas.openxmlformats.org/drawingml/2006/main">
            <a:off x="1708417" y="2646436"/>
            <a:ext cx="288032" cy="119257"/>
            <a:chOff x="1187624" y="2646437"/>
            <a:chExt cx="288032" cy="119256"/>
          </a:xfrm>
        </cdr:grpSpPr>
        <cdr:cxnSp macro="">
          <cdr:nvCxnSpPr>
            <cdr:cNvPr id="5" name="Прямая соединительная линия 4"/>
            <cdr:cNvCxnSpPr/>
          </cdr:nvCxnSpPr>
          <cdr:spPr>
            <a:xfrm xmlns:a="http://schemas.openxmlformats.org/drawingml/2006/main">
              <a:off x="1187624" y="2708920"/>
              <a:ext cx="288032" cy="0"/>
            </a:xfrm>
            <a:prstGeom xmlns:a="http://schemas.openxmlformats.org/drawingml/2006/main" prst="line">
              <a:avLst/>
            </a:prstGeom>
            <a:ln xmlns:a="http://schemas.openxmlformats.org/drawingml/2006/main">
              <a:solidFill>
                <a:srgbClr val="C00000"/>
              </a:solidFill>
            </a:ln>
            <a:effectLst xmlns:a="http://schemas.openxmlformats.org/drawingml/2006/main">
              <a:outerShdw blurRad="50800" dist="38100" dir="2700000" algn="tl" rotWithShape="0">
                <a:prstClr val="black">
                  <a:alpha val="40000"/>
                </a:prstClr>
              </a:outerShdw>
            </a:effectLst>
          </cdr:spPr>
          <cdr:style>
            <a:lnRef xmlns:a="http://schemas.openxmlformats.org/drawingml/2006/main" idx="2">
              <a:schemeClr val="accent2"/>
            </a:lnRef>
            <a:fillRef xmlns:a="http://schemas.openxmlformats.org/drawingml/2006/main" idx="0">
              <a:schemeClr val="accent2"/>
            </a:fillRef>
            <a:effectRef xmlns:a="http://schemas.openxmlformats.org/drawingml/2006/main" idx="1">
              <a:schemeClr val="accent2"/>
            </a:effectRef>
            <a:fontRef xmlns:a="http://schemas.openxmlformats.org/drawingml/2006/main" idx="minor">
              <a:schemeClr val="tx1"/>
            </a:fontRef>
          </cdr:style>
        </cdr:cxnSp>
        <cdr:sp macro="" textlink="">
          <cdr:nvSpPr>
            <cdr:cNvPr id="6" name="Овал 5"/>
            <cdr:cNvSpPr/>
          </cdr:nvSpPr>
          <cdr:spPr>
            <a:xfrm xmlns:a="http://schemas.openxmlformats.org/drawingml/2006/main">
              <a:off x="1271253" y="2646437"/>
              <a:ext cx="80283" cy="119256"/>
            </a:xfrm>
            <a:prstGeom xmlns:a="http://schemas.openxmlformats.org/drawingml/2006/main" prst="ellipse">
              <a:avLst/>
            </a:prstGeom>
            <a:solidFill xmlns:a="http://schemas.openxmlformats.org/drawingml/2006/main">
              <a:srgbClr val="C00000"/>
            </a:solidFill>
            <a:ln xmlns:a="http://schemas.openxmlformats.org/drawingml/2006/main">
              <a:solidFill>
                <a:schemeClr val="bg1"/>
              </a:solidFill>
            </a:ln>
            <a:effectLst xmlns:a="http://schemas.openxmlformats.org/drawingml/2006/main">
              <a:outerShdw blurRad="50800" dist="38100" dir="2700000" algn="tl" rotWithShape="0">
                <a:prstClr val="black">
                  <a:alpha val="40000"/>
                </a:prstClr>
              </a:outerShdw>
            </a:effectLst>
          </cdr:spPr>
          <cdr:style>
            <a:lnRef xmlns:a="http://schemas.openxmlformats.org/drawingml/2006/main" idx="2">
              <a:schemeClr val="accent1">
                <a:shade val="50000"/>
              </a:schemeClr>
            </a:lnRef>
            <a:fillRef xmlns:a="http://schemas.openxmlformats.org/drawingml/2006/main" idx="1">
              <a:schemeClr val="accent1"/>
            </a:fillRef>
            <a:effectRef xmlns:a="http://schemas.openxmlformats.org/drawingml/2006/main" idx="0">
              <a:schemeClr val="accent1"/>
            </a:effectRef>
            <a:fontRef xmlns:a="http://schemas.openxmlformats.org/drawingml/2006/main" idx="minor">
              <a:schemeClr val="lt1"/>
            </a:fontRef>
          </cdr:style>
          <cdr:txBody>
    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 xmlns:a="http://schemas.openxmlformats.org/drawingml/2006/main"/>
            <a:p xmlns:a="http://schemas.openxmlformats.org/drawingml/2006/main">
              <a:endParaRPr lang="ru-RU"/>
            </a:p>
          </cdr:txBody>
        </cdr:sp>
      </cdr:grpSp>
      <cdr:sp macro="" textlink="">
        <cdr:nvSpPr>
          <cdr:cNvPr id="4" name="TextBox 11"/>
          <cdr:cNvSpPr txBox="1"/>
        </cdr:nvSpPr>
        <cdr:spPr>
          <a:xfrm xmlns:a="http://schemas.openxmlformats.org/drawingml/2006/main">
            <a:off x="2051720" y="2546544"/>
            <a:ext cx="3284063" cy="322647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ru-RU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оличество несчастных случаев со смертельным исходом, чел.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301389" cy="339884"/>
          </a:xfrm>
          <a:prstGeom prst="rect">
            <a:avLst/>
          </a:prstGeom>
        </p:spPr>
        <p:txBody>
          <a:bodyPr vert="horz" lIns="91779" tIns="45889" rIns="91779" bIns="458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30" y="4"/>
            <a:ext cx="4301389" cy="339884"/>
          </a:xfrm>
          <a:prstGeom prst="rect">
            <a:avLst/>
          </a:prstGeom>
        </p:spPr>
        <p:txBody>
          <a:bodyPr vert="horz" lIns="91779" tIns="45889" rIns="91779" bIns="45889" rtlCol="0"/>
          <a:lstStyle>
            <a:lvl1pPr algn="r">
              <a:defRPr sz="1200"/>
            </a:lvl1pPr>
          </a:lstStyle>
          <a:p>
            <a:fld id="{C3C88D78-B6E9-41AA-AA3F-17B411D57676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703"/>
            <a:ext cx="4301389" cy="339884"/>
          </a:xfrm>
          <a:prstGeom prst="rect">
            <a:avLst/>
          </a:prstGeom>
        </p:spPr>
        <p:txBody>
          <a:bodyPr vert="horz" lIns="91779" tIns="45889" rIns="91779" bIns="458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30" y="6456703"/>
            <a:ext cx="4301389" cy="339884"/>
          </a:xfrm>
          <a:prstGeom prst="rect">
            <a:avLst/>
          </a:prstGeom>
        </p:spPr>
        <p:txBody>
          <a:bodyPr vert="horz" lIns="91779" tIns="45889" rIns="91779" bIns="45889" rtlCol="0" anchor="b"/>
          <a:lstStyle>
            <a:lvl1pPr algn="r">
              <a:defRPr sz="1200"/>
            </a:lvl1pPr>
          </a:lstStyle>
          <a:p>
            <a:fld id="{E529EE58-F209-42EE-AC7B-629FC50549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824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4301543" cy="339884"/>
          </a:xfrm>
          <a:prstGeom prst="rect">
            <a:avLst/>
          </a:prstGeom>
        </p:spPr>
        <p:txBody>
          <a:bodyPr vert="horz" lIns="91734" tIns="45864" rIns="91734" bIns="458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6" y="4"/>
            <a:ext cx="4301543" cy="339884"/>
          </a:xfrm>
          <a:prstGeom prst="rect">
            <a:avLst/>
          </a:prstGeom>
        </p:spPr>
        <p:txBody>
          <a:bodyPr vert="horz" lIns="91734" tIns="45864" rIns="91734" bIns="45864" rtlCol="0"/>
          <a:lstStyle>
            <a:lvl1pPr algn="r">
              <a:defRPr sz="1200"/>
            </a:lvl1pPr>
          </a:lstStyle>
          <a:p>
            <a:fld id="{0C84DD77-99CC-42CA-AA9A-0720569252C8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4" tIns="45864" rIns="91734" bIns="458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734" tIns="45864" rIns="91734" bIns="458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734" tIns="45864" rIns="91734" bIns="458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6" y="6456612"/>
            <a:ext cx="4301543" cy="339884"/>
          </a:xfrm>
          <a:prstGeom prst="rect">
            <a:avLst/>
          </a:prstGeom>
        </p:spPr>
        <p:txBody>
          <a:bodyPr vert="horz" lIns="91734" tIns="45864" rIns="91734" bIns="45864" rtlCol="0" anchor="b"/>
          <a:lstStyle>
            <a:lvl1pPr algn="r">
              <a:defRPr sz="1200"/>
            </a:lvl1pPr>
          </a:lstStyle>
          <a:p>
            <a:fld id="{E9BAE4DD-29FF-42D6-ACD6-1386C9E91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54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AE4DD-29FF-42D6-ACD6-1386C9E91C6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20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5B707B-8612-4450-8F3E-C427816E6C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2162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5B707B-8612-4450-8F3E-C427816E6C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564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9F7B6E-F246-4B0A-8670-383DF8630D2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212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FDDB605-8AED-4070-9B01-B46745AC21D6}" type="slidenum">
              <a:rPr lang="ru-RU" altLang="ru-RU" smtClean="0"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8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3261B-AA0E-4EB1-8830-B871836D5A9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675F-38DC-4C58-B7B4-0E2AABE829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8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03D2-3330-48DB-A725-84D11A63DE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768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3B709-32C9-4ADD-BB1C-FA5FC85FD146}" type="datetime1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FA58C-2A7E-449A-8678-60BF12A49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0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A1B9E-99D5-4B5B-8694-8C2FB7457E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3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7A5-748B-47A0-B322-7E4605800CC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4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64E0E-C810-47CD-9034-3B09FD4A45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4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E6BF-C297-4FA4-B958-BCC554CADA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38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7E46-5072-453E-9503-0C599E889A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8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A704A-AA41-4318-B86E-695A79A28F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9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CD32-683E-4227-B86F-98E02FC5E4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9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4BA7-1B61-4531-8F2A-63F79C2E4B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4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2F34-90C2-46E8-8EAC-9E377135E0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23.10.2017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2DEEF-EC1B-4C13-B1D3-7254220528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3"/>
          <p:cNvSpPr>
            <a:spLocks noGrp="1"/>
          </p:cNvSpPr>
          <p:nvPr>
            <p:ph type="ctrTitle"/>
          </p:nvPr>
        </p:nvSpPr>
        <p:spPr>
          <a:xfrm>
            <a:off x="683568" y="932723"/>
            <a:ext cx="8177212" cy="348075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 практике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работы 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Республиканской трехсторонней комиссии </a:t>
            </a:r>
            <a:r>
              <a:rPr lang="ru-RU" sz="31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регулированию социально-трудовых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отношений и практике </a:t>
            </a: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применения в Республике Татарстан</a:t>
            </a:r>
            <a:b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1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системы потребительских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бюджетов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3924791" y="6308726"/>
            <a:ext cx="16807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 октября 2017 г.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071670" y="4365104"/>
            <a:ext cx="5857916" cy="1735139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Первый заместитель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Премьер-министра Республики Татарстан, координатор 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Республиканской трехсторонней комиссии по регулированию социально-трудовых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отношений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Р.К.Нигматуллин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77850" y="12700"/>
            <a:ext cx="8728075" cy="787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alt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С</a:t>
            </a:r>
            <a:r>
              <a:rPr lang="ru-RU" alt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окращение «неформального» рынка труда</a:t>
            </a:r>
            <a:endParaRPr lang="ru-RU" altLang="ru-RU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16387" name="Группа 27"/>
          <p:cNvGrpSpPr>
            <a:grpSpLocks/>
          </p:cNvGrpSpPr>
          <p:nvPr/>
        </p:nvGrpSpPr>
        <p:grpSpPr bwMode="auto">
          <a:xfrm>
            <a:off x="857250" y="2571751"/>
            <a:ext cx="7764463" cy="1013883"/>
            <a:chOff x="545989" y="3026552"/>
            <a:chExt cx="7491783" cy="1010139"/>
          </a:xfrm>
        </p:grpSpPr>
        <p:cxnSp>
          <p:nvCxnSpPr>
            <p:cNvPr id="26" name="Соединительная линия уступом 25"/>
            <p:cNvCxnSpPr/>
            <p:nvPr/>
          </p:nvCxnSpPr>
          <p:spPr>
            <a:xfrm>
              <a:off x="545989" y="3026552"/>
              <a:ext cx="4042285" cy="1010139"/>
            </a:xfrm>
            <a:prstGeom prst="bentConnector3">
              <a:avLst>
                <a:gd name="adj1" fmla="val 75353"/>
              </a:avLst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Соединительная линия уступом 26"/>
            <p:cNvCxnSpPr/>
            <p:nvPr/>
          </p:nvCxnSpPr>
          <p:spPr>
            <a:xfrm flipV="1">
              <a:off x="3609486" y="3062402"/>
              <a:ext cx="4428286" cy="974289"/>
            </a:xfrm>
            <a:prstGeom prst="bentConnector3">
              <a:avLst>
                <a:gd name="adj1" fmla="val 50000"/>
              </a:avLst>
            </a:prstGeom>
            <a:ln w="190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514228" y="1702185"/>
            <a:ext cx="1745157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План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2016г.: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80 059</a:t>
            </a: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661989" y="990601"/>
            <a:ext cx="828357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200" b="1">
                <a:latin typeface="Arial" charset="0"/>
              </a:rPr>
              <a:t>Количество заключенных трудовых договоров 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29609" r="29864"/>
          <a:stretch/>
        </p:blipFill>
        <p:spPr>
          <a:xfrm>
            <a:off x="4544245" y="1704848"/>
            <a:ext cx="319651" cy="104723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2" name="Рисунок 3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29609" r="29864"/>
          <a:stretch/>
        </p:blipFill>
        <p:spPr>
          <a:xfrm>
            <a:off x="5572132" y="1643051"/>
            <a:ext cx="335950" cy="103495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 l="29609" r="29864"/>
          <a:stretch/>
        </p:blipFill>
        <p:spPr>
          <a:xfrm>
            <a:off x="4210819" y="2570193"/>
            <a:ext cx="333429" cy="108207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7" name="Рисунок 36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29609" r="29864"/>
          <a:stretch/>
        </p:blipFill>
        <p:spPr>
          <a:xfrm>
            <a:off x="5072068" y="1857365"/>
            <a:ext cx="323339" cy="1074929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6156" name="Прямоугольник 24"/>
          <p:cNvSpPr>
            <a:spLocks noChangeArrowheads="1"/>
          </p:cNvSpPr>
          <p:nvPr/>
        </p:nvSpPr>
        <p:spPr bwMode="auto">
          <a:xfrm>
            <a:off x="6432550" y="1742986"/>
            <a:ext cx="2514600" cy="1200329"/>
          </a:xfrm>
          <a:prstGeom prst="rect">
            <a:avLst/>
          </a:prstGeom>
          <a:noFill/>
          <a:ln>
            <a:noFill/>
          </a:ln>
          <a:ex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План 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2017г.: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30 091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grpSp>
        <p:nvGrpSpPr>
          <p:cNvPr id="16395" name="Группа 9"/>
          <p:cNvGrpSpPr>
            <a:grpSpLocks/>
          </p:cNvGrpSpPr>
          <p:nvPr/>
        </p:nvGrpSpPr>
        <p:grpSpPr bwMode="auto">
          <a:xfrm>
            <a:off x="785814" y="3858687"/>
            <a:ext cx="8143875" cy="1581150"/>
            <a:chOff x="579008" y="4758073"/>
            <a:chExt cx="8841667" cy="1130147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579008" y="4758073"/>
              <a:ext cx="8841667" cy="11301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pic>
          <p:nvPicPr>
            <p:cNvPr id="25" name="Рисунок 24" descr="рубль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79008" y="4898860"/>
              <a:ext cx="498175" cy="805539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478" name="Прямоугольник 37"/>
            <p:cNvSpPr>
              <a:spLocks noChangeArrowheads="1"/>
            </p:cNvSpPr>
            <p:nvPr/>
          </p:nvSpPr>
          <p:spPr bwMode="auto">
            <a:xfrm>
              <a:off x="1021953" y="5449474"/>
              <a:ext cx="8129853" cy="28598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2000" b="1" dirty="0">
                  <a:latin typeface="Arial" pitchFamily="34" charset="0"/>
                  <a:cs typeface="Arial" pitchFamily="34" charset="0"/>
                </a:rPr>
                <a:t>19%</a:t>
              </a:r>
              <a:r>
                <a:rPr lang="ru-RU" altLang="ru-RU" sz="2000" dirty="0">
                  <a:latin typeface="Arial" pitchFamily="34" charset="0"/>
                  <a:cs typeface="Arial" pitchFamily="34" charset="0"/>
                </a:rPr>
                <a:t> (на </a:t>
              </a:r>
              <a:r>
                <a:rPr lang="ru-RU" altLang="ru-RU" sz="2000" b="1" dirty="0">
                  <a:latin typeface="Arial" pitchFamily="34" charset="0"/>
                  <a:cs typeface="Arial" pitchFamily="34" charset="0"/>
                </a:rPr>
                <a:t>876,4 млн. рублей</a:t>
              </a:r>
              <a:r>
                <a:rPr lang="ru-RU" altLang="ru-RU" sz="2000" dirty="0">
                  <a:latin typeface="Arial" pitchFamily="34" charset="0"/>
                  <a:cs typeface="Arial" pitchFamily="34" charset="0"/>
                </a:rPr>
                <a:t>) </a:t>
              </a:r>
              <a:r>
                <a:rPr lang="ru-RU" altLang="ru-RU" sz="1600" dirty="0"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altLang="ru-RU" sz="1650" dirty="0">
                  <a:latin typeface="Arial" pitchFamily="34" charset="0"/>
                  <a:cs typeface="Arial" pitchFamily="34" charset="0"/>
                </a:rPr>
                <a:t>рост поступлений НДФЛ</a:t>
              </a:r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>
              <a:off x="1121917" y="5393497"/>
              <a:ext cx="7938542" cy="0"/>
            </a:xfrm>
            <a:prstGeom prst="line">
              <a:avLst/>
            </a:prstGeom>
            <a:ln w="28575">
              <a:solidFill>
                <a:schemeClr val="accent3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2" name="Прямоугольник 40"/>
            <p:cNvSpPr>
              <a:spLocks noChangeArrowheads="1"/>
            </p:cNvSpPr>
            <p:nvPr/>
          </p:nvSpPr>
          <p:spPr bwMode="auto">
            <a:xfrm>
              <a:off x="1044359" y="4922323"/>
              <a:ext cx="3877925" cy="285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2000" b="1">
                  <a:latin typeface="Arial" charset="0"/>
                </a:rPr>
                <a:t>423,8 млн. рублей – </a:t>
              </a:r>
              <a:endParaRPr lang="ru-RU" altLang="ru-RU" sz="2000">
                <a:latin typeface="Arial" charset="0"/>
              </a:endParaRPr>
            </a:p>
          </p:txBody>
        </p:sp>
      </p:grpSp>
      <p:sp>
        <p:nvSpPr>
          <p:cNvPr id="16396" name="Прямоугольник 6"/>
          <p:cNvSpPr>
            <a:spLocks noChangeArrowheads="1"/>
          </p:cNvSpPr>
          <p:nvPr/>
        </p:nvSpPr>
        <p:spPr bwMode="auto">
          <a:xfrm>
            <a:off x="3810000" y="4072467"/>
            <a:ext cx="51196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1600">
                <a:latin typeface="Arial" charset="0"/>
              </a:rPr>
              <a:t>поступление</a:t>
            </a:r>
            <a:r>
              <a:rPr lang="ru-RU" altLang="ru-RU" sz="1600" b="1">
                <a:latin typeface="Arial" charset="0"/>
              </a:rPr>
              <a:t> </a:t>
            </a:r>
            <a:r>
              <a:rPr lang="ru-RU" altLang="ru-RU" sz="1600">
                <a:latin typeface="Arial" charset="0"/>
              </a:rPr>
              <a:t>дополнительных взносов  в ПФ РФ по РТ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3413" y="838200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29609" r="29864"/>
          <a:stretch/>
        </p:blipFill>
        <p:spPr>
          <a:xfrm>
            <a:off x="5429258" y="2571744"/>
            <a:ext cx="319651" cy="104723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 l="29609" r="29864"/>
          <a:stretch/>
        </p:blipFill>
        <p:spPr>
          <a:xfrm>
            <a:off x="4786316" y="2500308"/>
            <a:ext cx="333429" cy="108207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9" name="Прямоугольник 24"/>
          <p:cNvSpPr>
            <a:spLocks noChangeArrowheads="1"/>
          </p:cNvSpPr>
          <p:nvPr/>
        </p:nvSpPr>
        <p:spPr bwMode="auto">
          <a:xfrm>
            <a:off x="1214470" y="2703942"/>
            <a:ext cx="2706688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Факт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2016г.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86 992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(108,7%)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30" name="Прямоугольник 24"/>
          <p:cNvSpPr>
            <a:spLocks noChangeArrowheads="1"/>
          </p:cNvSpPr>
          <p:nvPr/>
        </p:nvSpPr>
        <p:spPr bwMode="auto">
          <a:xfrm>
            <a:off x="6429377" y="2705269"/>
            <a:ext cx="2370906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Факт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на 01.10.2017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42 269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(140,5%)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090645" y="3772506"/>
            <a:ext cx="2608263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2016 году</a:t>
            </a:r>
          </a:p>
        </p:txBody>
      </p:sp>
      <p:grpSp>
        <p:nvGrpSpPr>
          <p:cNvPr id="16403" name="Группа 9"/>
          <p:cNvGrpSpPr>
            <a:grpSpLocks/>
          </p:cNvGrpSpPr>
          <p:nvPr/>
        </p:nvGrpSpPr>
        <p:grpSpPr bwMode="auto">
          <a:xfrm>
            <a:off x="785814" y="5357285"/>
            <a:ext cx="7242175" cy="1240367"/>
            <a:chOff x="734125" y="4892458"/>
            <a:chExt cx="8764109" cy="1478261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734125" y="4892458"/>
              <a:ext cx="8764109" cy="14782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pic>
          <p:nvPicPr>
            <p:cNvPr id="44" name="Рисунок 43" descr="рубль.png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734125" y="4969253"/>
              <a:ext cx="498175" cy="1401466"/>
            </a:xfrm>
            <a:prstGeom prst="rect">
              <a:avLst/>
            </a:pr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45" name="Прямоугольник 37"/>
            <p:cNvSpPr>
              <a:spLocks noChangeArrowheads="1"/>
            </p:cNvSpPr>
            <p:nvPr/>
          </p:nvSpPr>
          <p:spPr bwMode="auto">
            <a:xfrm>
              <a:off x="1316221" y="5333917"/>
              <a:ext cx="7890004" cy="47684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2000" b="1" dirty="0">
                  <a:latin typeface="Arial" pitchFamily="34" charset="0"/>
                  <a:cs typeface="Arial" pitchFamily="34" charset="0"/>
                </a:rPr>
                <a:t>27,2%</a:t>
              </a:r>
              <a:r>
                <a:rPr lang="ru-RU" altLang="ru-RU" sz="2000" dirty="0">
                  <a:latin typeface="Arial" pitchFamily="34" charset="0"/>
                  <a:cs typeface="Arial" pitchFamily="34" charset="0"/>
                </a:rPr>
                <a:t> (на </a:t>
              </a:r>
              <a:r>
                <a:rPr lang="ru-RU" altLang="ru-RU" sz="2000" b="1" dirty="0">
                  <a:latin typeface="Arial" pitchFamily="34" charset="0"/>
                  <a:cs typeface="Arial" pitchFamily="34" charset="0"/>
                </a:rPr>
                <a:t>785,0 млн. рублей</a:t>
              </a:r>
              <a:r>
                <a:rPr lang="ru-RU" altLang="ru-RU" sz="2000" dirty="0">
                  <a:latin typeface="Arial" pitchFamily="34" charset="0"/>
                  <a:cs typeface="Arial" pitchFamily="34" charset="0"/>
                </a:rPr>
                <a:t>) </a:t>
              </a:r>
              <a:r>
                <a:rPr lang="ru-RU" altLang="ru-RU" sz="1600" dirty="0">
                  <a:latin typeface="Arial" pitchFamily="34" charset="0"/>
                  <a:cs typeface="Arial" pitchFamily="34" charset="0"/>
                </a:rPr>
                <a:t>- </a:t>
              </a:r>
              <a:r>
                <a:rPr lang="ru-RU" altLang="ru-RU" sz="1650" dirty="0">
                  <a:latin typeface="Arial" pitchFamily="34" charset="0"/>
                  <a:cs typeface="Arial" pitchFamily="34" charset="0"/>
                </a:rPr>
                <a:t>рост поступлений НДФЛ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376363" y="5319184"/>
            <a:ext cx="3001962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9 месяцев 2017 года </a:t>
            </a:r>
          </a:p>
        </p:txBody>
      </p:sp>
    </p:spTree>
    <p:extLst>
      <p:ext uri="{BB962C8B-B14F-4D97-AF65-F5344CB8AC3E}">
        <p14:creationId xmlns:p14="http://schemas.microsoft.com/office/powerpoint/2010/main" val="140999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4637"/>
            <a:ext cx="8174712" cy="906909"/>
          </a:xfrm>
        </p:spPr>
        <p:txBody>
          <a:bodyPr>
            <a:normAutofit/>
          </a:bodyPr>
          <a:lstStyle/>
          <a:p>
            <a:pPr algn="l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Система государственного управления охраной труда в Республике Татарстан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5010" y="1534262"/>
            <a:ext cx="2163275" cy="7680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Республиканский уровень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17783" y="1502496"/>
            <a:ext cx="6142498" cy="1350440"/>
          </a:xfrm>
          <a:prstGeom prst="roundRect">
            <a:avLst/>
          </a:prstGeom>
          <a:solidFill>
            <a:srgbClr val="96DC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Республиканская межведомственная комиссия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Республиканская программа улучшения условий и охраны труда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Обучение по вопросам охраны труда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Оперативное выявление и пресечение нарушений по охране труда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5010" y="3586349"/>
            <a:ext cx="2092416" cy="6966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Отраслевой уровень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41569" y="3586349"/>
            <a:ext cx="6118712" cy="778755"/>
          </a:xfrm>
          <a:prstGeom prst="roundRect">
            <a:avLst>
              <a:gd name="adj" fmla="val 16864"/>
            </a:avLst>
          </a:prstGeom>
          <a:solidFill>
            <a:srgbClr val="96DC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Службы по охране труда в министерствах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Отраслевые программы улучшения условий и охраны труда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Рабочие группы по охране труда в министерствах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708" y="5199375"/>
            <a:ext cx="2091881" cy="7729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Муниципальный уровень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7783" y="5199375"/>
            <a:ext cx="6118712" cy="1428760"/>
          </a:xfrm>
          <a:prstGeom prst="roundRect">
            <a:avLst/>
          </a:prstGeom>
          <a:solidFill>
            <a:srgbClr val="96DC9B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Координационные советы по охране труда при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исполнительных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комитетах муниципальных образований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Муниципальные программы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улучшения условий и охраны труда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33413" y="1124744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3549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3"/>
          <p:cNvGraphicFramePr>
            <a:graphicFrameLocks/>
          </p:cNvGraphicFramePr>
          <p:nvPr/>
        </p:nvGraphicFramePr>
        <p:xfrm>
          <a:off x="203200" y="1507067"/>
          <a:ext cx="8655050" cy="536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385217"/>
              </p:ext>
            </p:extLst>
          </p:nvPr>
        </p:nvGraphicFramePr>
        <p:xfrm>
          <a:off x="785813" y="1462617"/>
          <a:ext cx="10001250" cy="4936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8" name="Заголовок 1"/>
          <p:cNvSpPr>
            <a:spLocks noGrp="1"/>
          </p:cNvSpPr>
          <p:nvPr>
            <p:ph type="title"/>
          </p:nvPr>
        </p:nvSpPr>
        <p:spPr>
          <a:xfrm>
            <a:off x="565150" y="38100"/>
            <a:ext cx="8578850" cy="982133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ПРОИЗВОДСТВЕННЫЙ ТРАВМАТИЗМ В РЕСПУБЛИКЕ ТАТАРСТАН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ЗА 8 МЕСЯЦЕВ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11188" y="1028700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33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36438922"/>
              </p:ext>
            </p:extLst>
          </p:nvPr>
        </p:nvGraphicFramePr>
        <p:xfrm>
          <a:off x="683568" y="1700808"/>
          <a:ext cx="7888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787400" y="1071546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683568" y="260649"/>
            <a:ext cx="77048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 потребительских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бюджетов </a:t>
            </a:r>
          </a:p>
          <a:p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Республике Татарстан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557544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112677"/>
              </p:ext>
            </p:extLst>
          </p:nvPr>
        </p:nvGraphicFramePr>
        <p:xfrm>
          <a:off x="787400" y="1196752"/>
          <a:ext cx="78994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99592" y="297818"/>
            <a:ext cx="80301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 sz="20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Величины потребительских бюджетов  </a:t>
            </a:r>
          </a:p>
          <a:p>
            <a:pPr>
              <a:spcBef>
                <a:spcPct val="0"/>
              </a:spcBef>
              <a:defRPr sz="20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квартале 2017 года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87400" y="1071546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41"/>
          <p:cNvSpPr txBox="1">
            <a:spLocks noChangeArrowheads="1"/>
          </p:cNvSpPr>
          <p:nvPr/>
        </p:nvSpPr>
        <p:spPr bwMode="auto">
          <a:xfrm>
            <a:off x="7722391" y="1192464"/>
            <a:ext cx="99598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i="1" dirty="0" smtClean="0">
                <a:latin typeface="Arial" charset="0"/>
              </a:rPr>
              <a:t>рублей</a:t>
            </a:r>
            <a:endParaRPr lang="ru-RU" altLang="ru-RU" i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15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85786" y="404664"/>
            <a:ext cx="6738542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Нормативная правовая база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87400" y="928670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785786" y="1285860"/>
            <a:ext cx="800105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Минимальный потребительский бюджет </a:t>
            </a:r>
            <a:b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Республике Татарстан</a:t>
            </a:r>
          </a:p>
          <a:p>
            <a:pPr marL="285750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Закон Республики Татарстан от 23.07.2008 № 31-ЗРТ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«О минимальном потребительском бюджете в Республике Татарстан»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2. Постановление Кабинета Министров Республики Татарстан от 14.07.2001 № 466 «О составе минимального потребительского бюджета в Республике Татарстан»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3. Ежеквартально: постановление Кабинета Министров Республики Татарстан «Об утверждении стоимостной величины минимального потребительского бюджета в целом по Республике Татарстан за … квартал 201.. года»</a:t>
            </a:r>
          </a:p>
        </p:txBody>
      </p:sp>
    </p:spTree>
    <p:extLst>
      <p:ext uri="{BB962C8B-B14F-4D97-AF65-F5344CB8AC3E}">
        <p14:creationId xmlns:p14="http://schemas.microsoft.com/office/powerpoint/2010/main" val="38943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1472" y="116631"/>
            <a:ext cx="8537032" cy="74060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Практика применения в Республике Татарстан </a:t>
            </a:r>
            <a:b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рационального потребительского бюджета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7260" y="1394520"/>
            <a:ext cx="80032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для оценки качества жизни населения;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для индексации заработной платы на предприятии;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 расчете численности «среднего класса»;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для определения длительности рассрочки платежей при предоставлении гражданам жилых помещений по социальной ипотеке;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для использования в качестве ориентира реализации социальной политики в республике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1472" y="928670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3"/>
          <p:cNvSpPr>
            <a:spLocks noGrp="1"/>
          </p:cNvSpPr>
          <p:nvPr>
            <p:ph type="ctrTitle"/>
          </p:nvPr>
        </p:nvSpPr>
        <p:spPr>
          <a:xfrm>
            <a:off x="683568" y="740702"/>
            <a:ext cx="8177212" cy="396081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4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1067994" y="1114208"/>
            <a:ext cx="7491267" cy="1306679"/>
          </a:xfrm>
          <a:prstGeom prst="round2DiagRect">
            <a:avLst/>
          </a:prstGeom>
          <a:solidFill>
            <a:srgbClr val="F4F7E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1992 год</a:t>
            </a:r>
          </a:p>
          <a:p>
            <a:pPr algn="ctr"/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Социальное партнерство закреплено как конституционная норма. </a:t>
            </a:r>
            <a:endParaRPr lang="ru-RU" sz="16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Статья </a:t>
            </a: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17 Конституции Республики Татарстан: экономические отношения строятся на социальном партнерстве между гражданином и государством, потребителем и производителем, работником и работодателем</a:t>
            </a: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1112104" y="2524725"/>
            <a:ext cx="7447157" cy="864097"/>
          </a:xfrm>
          <a:prstGeom prst="round2DiagRect">
            <a:avLst/>
          </a:prstGeom>
          <a:solidFill>
            <a:srgbClr val="D1E0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1999 год</a:t>
            </a:r>
          </a:p>
          <a:p>
            <a:pPr algn="ctr"/>
            <a:r>
              <a:rPr lang="ru-RU" sz="1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Республики Татарстан </a:t>
            </a:r>
            <a:endParaRPr lang="ru-RU" sz="16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 социальном партнерстве»</a:t>
            </a: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556191" y="184862"/>
            <a:ext cx="8356600" cy="1120364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Законодательная основа развития социального партнерства в Республике Татарстан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11560" y="1124744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112104" y="3501007"/>
            <a:ext cx="7447157" cy="1008111"/>
          </a:xfrm>
          <a:prstGeom prst="round2DiagRect">
            <a:avLst/>
          </a:prstGeom>
          <a:solidFill>
            <a:srgbClr val="D1E0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2004 год</a:t>
            </a:r>
          </a:p>
          <a:p>
            <a:pPr algn="ctr"/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Закон Республики Татарстан </a:t>
            </a:r>
            <a:endParaRPr lang="ru-RU" sz="16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Об органах социального партнерства в Республике Татарстан»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1067995" y="4633773"/>
            <a:ext cx="7448403" cy="998185"/>
          </a:xfrm>
          <a:prstGeom prst="round2DiagRect">
            <a:avLst/>
          </a:prstGeom>
          <a:solidFill>
            <a:srgbClr val="D1E0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2006 год</a:t>
            </a:r>
          </a:p>
          <a:p>
            <a:pPr algn="ctr"/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постановление Кабинета Министров Республики Татарстан </a:t>
            </a:r>
            <a:endParaRPr lang="ru-RU" sz="16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 развитии социального партнерства в Республике Татарстан»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110631" y="5733256"/>
            <a:ext cx="7448630" cy="1000682"/>
          </a:xfrm>
          <a:prstGeom prst="round2DiagRect">
            <a:avLst/>
          </a:prstGeom>
          <a:solidFill>
            <a:srgbClr val="D1E0B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2015 год</a:t>
            </a:r>
          </a:p>
          <a:p>
            <a:pPr algn="ctr"/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Указ Президента Республики Татарстан </a:t>
            </a:r>
            <a:endParaRPr lang="ru-RU" sz="16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 развитии социального партнерства в сфере труда в Республике Татарстан»</a:t>
            </a:r>
          </a:p>
        </p:txBody>
      </p:sp>
    </p:spTree>
    <p:extLst>
      <p:ext uri="{BB962C8B-B14F-4D97-AF65-F5344CB8AC3E}">
        <p14:creationId xmlns:p14="http://schemas.microsoft.com/office/powerpoint/2010/main" val="225618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1009524" y="1220755"/>
            <a:ext cx="7704855" cy="910781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Координатор комиссии – </a:t>
            </a:r>
          </a:p>
          <a:p>
            <a:pPr algn="ctr" eaLnBrk="1" hangingPunct="1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первый заместитель Премьер-министра Республики Татарстан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755576" y="3169731"/>
            <a:ext cx="2290050" cy="1219376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5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Правительство Республики Татарстан</a:t>
            </a:r>
            <a:endParaRPr lang="ru-RU" sz="1500" b="1" dirty="0">
              <a:latin typeface="Calibri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1979194" y="2276872"/>
            <a:ext cx="5606282" cy="526907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Стороны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Республиканской трехсторонней комиссии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с двумя скругленными противолежащими углами 23"/>
          <p:cNvSpPr/>
          <p:nvPr/>
        </p:nvSpPr>
        <p:spPr>
          <a:xfrm>
            <a:off x="3571868" y="3169731"/>
            <a:ext cx="2440292" cy="1219376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200" b="1" dirty="0">
              <a:latin typeface="Calibri" pitchFamily="34" charset="0"/>
            </a:endParaRPr>
          </a:p>
          <a:p>
            <a:pPr algn="ctr" eaLnBrk="1" hangingPunct="1"/>
            <a:r>
              <a:rPr lang="ru-RU" sz="15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Федерация профсоюзов </a:t>
            </a:r>
            <a:r>
              <a:rPr lang="ru-RU" sz="15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Республики Татарстан</a:t>
            </a:r>
            <a:endParaRPr lang="ru-RU" sz="15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1200" b="1" dirty="0">
              <a:latin typeface="Calibri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6650957" y="3169732"/>
            <a:ext cx="2062450" cy="1219376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4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ru-RU" sz="1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Координационный</a:t>
            </a:r>
          </a:p>
          <a:p>
            <a:pPr algn="ctr" eaLnBrk="1" hangingPunct="1"/>
            <a:r>
              <a:rPr lang="ru-RU" sz="1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совет объединений работодателей Республики Татарстан</a:t>
            </a:r>
          </a:p>
          <a:p>
            <a:pPr algn="ctr" eaLnBrk="1" hangingPunct="1"/>
            <a:endParaRPr lang="ru-RU" sz="14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2699792" y="2803779"/>
            <a:ext cx="872076" cy="36595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4" idx="3"/>
          </p:cNvCxnSpPr>
          <p:nvPr/>
        </p:nvCxnSpPr>
        <p:spPr>
          <a:xfrm>
            <a:off x="4788024" y="2803779"/>
            <a:ext cx="3990" cy="36595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300192" y="2852936"/>
            <a:ext cx="936104" cy="31679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трелка вниз 31"/>
          <p:cNvSpPr/>
          <p:nvPr/>
        </p:nvSpPr>
        <p:spPr>
          <a:xfrm>
            <a:off x="1215737" y="4581128"/>
            <a:ext cx="6786563" cy="105611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рабочих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органов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Республиканской трехсторонней комиссии</a:t>
            </a:r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3093194" y="5762475"/>
            <a:ext cx="1800200" cy="940741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Постоянно действующая рабочая группа</a:t>
            </a:r>
          </a:p>
        </p:txBody>
      </p:sp>
      <p:sp>
        <p:nvSpPr>
          <p:cNvPr id="35" name="Прямоугольник с двумя скругленными противолежащими углами 34"/>
          <p:cNvSpPr/>
          <p:nvPr/>
        </p:nvSpPr>
        <p:spPr>
          <a:xfrm>
            <a:off x="5087648" y="5752625"/>
            <a:ext cx="1849024" cy="940739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Координационный комитет содействия занятости населения</a:t>
            </a: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>
          <a:xfrm>
            <a:off x="628023" y="5445224"/>
            <a:ext cx="2232248" cy="1257992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Координационный совет по оплате труда, доходам и уровню жизни населения</a:t>
            </a: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570211" y="164638"/>
            <a:ext cx="8356600" cy="1120364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Республиканская трехсторонняя комиссия по регулированию социально-трудовых отношений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11560" y="1124744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604448" y="6356351"/>
            <a:ext cx="363712" cy="365125"/>
          </a:xfrm>
        </p:spPr>
        <p:txBody>
          <a:bodyPr/>
          <a:lstStyle/>
          <a:p>
            <a:pPr algn="ctr">
              <a:defRPr/>
            </a:pPr>
            <a:fld id="{E80ABDC4-6D59-432C-BD5E-628F13C58E35}" type="slidenum">
              <a:rPr lang="ru-RU" smtClean="0">
                <a:latin typeface="Arial" pitchFamily="34" charset="0"/>
                <a:cs typeface="Arial" pitchFamily="34" charset="0"/>
              </a:rPr>
              <a:pPr algn="ctr">
                <a:defRPr/>
              </a:pPr>
              <a:t>3</a:t>
            </a:fld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с двумя скругленными противолежащими углами 42"/>
          <p:cNvSpPr/>
          <p:nvPr/>
        </p:nvSpPr>
        <p:spPr>
          <a:xfrm>
            <a:off x="7077787" y="5445225"/>
            <a:ext cx="1849024" cy="1248143"/>
          </a:xfrm>
          <a:prstGeom prst="round2Diag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2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Рабочая группа по содействию в урегулировании коллективных трудовых споров</a:t>
            </a:r>
            <a:endParaRPr lang="ru-RU" sz="1200" b="1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7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79247" y="452669"/>
            <a:ext cx="8752610" cy="725488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Основополагающие принципы социального партнерства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53152823"/>
              </p:ext>
            </p:extLst>
          </p:nvPr>
        </p:nvGraphicFramePr>
        <p:xfrm>
          <a:off x="683568" y="952483"/>
          <a:ext cx="8064896" cy="5500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83568" y="952483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3002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028734"/>
            <a:ext cx="793457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Подписано </a:t>
            </a:r>
          </a:p>
          <a:p>
            <a:pPr algn="ctr">
              <a:defRPr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Республиканское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соглашение между Федерацией профсоюзов Республики Татарстан, Координационным советом объединений работодателей Республики Татарстан и Кабинетом Министров Республики Татарстан о проведении социально-экономической политики и развитии социального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партнерства на 2017-2018 годы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58466" y="225825"/>
            <a:ext cx="71287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16 декабря 2016 года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3568" y="809824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C:\Users\laukart.ekaterina\Pictures\герб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98942"/>
            <a:ext cx="1988864" cy="200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aukart.ekaterina\Pictures\профсоюз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586661"/>
            <a:ext cx="1833286" cy="19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laukart.ekaterina\AppData\Local\Microsoft\Windows\Temporary Internet Files\Content.Outlook\Y5SX8DYR\Логотип АПП РТ-20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700" y="4355083"/>
            <a:ext cx="2964460" cy="24931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68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356659"/>
            <a:ext cx="9144000" cy="7254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Структура Республиканского трехстороннего соглашения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9497581"/>
              </p:ext>
            </p:extLst>
          </p:nvPr>
        </p:nvGraphicFramePr>
        <p:xfrm>
          <a:off x="683568" y="1028733"/>
          <a:ext cx="8072494" cy="554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83568" y="836712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474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Box 8"/>
          <p:cNvSpPr txBox="1">
            <a:spLocks noChangeArrowheads="1"/>
          </p:cNvSpPr>
          <p:nvPr/>
        </p:nvSpPr>
        <p:spPr bwMode="auto">
          <a:xfrm>
            <a:off x="695325" y="188286"/>
            <a:ext cx="777716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Эффективность социального партнерства через систему установленных индикаторов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16218" y="4091543"/>
            <a:ext cx="2540123" cy="86409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Реальная заработная плата по полному кругу организаций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040" y="1229002"/>
            <a:ext cx="3344862" cy="61707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Уровень пострадавших на производстве на 1000 работающих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39454" y="1245382"/>
            <a:ext cx="3113087" cy="6720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 валового регионального продукта на душу населения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568" y="2678319"/>
            <a:ext cx="2813148" cy="62921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Уровень регистрируемой  безработицы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3134" y="4187740"/>
            <a:ext cx="2280976" cy="11216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Доля населения с денежными доходами ниже прожиточного минимума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0363" y="5633382"/>
            <a:ext cx="2958090" cy="11598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Расходы на организацию санаторно-курортного лечения пенсионеров и работников бюджетной сферы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96737" y="2804072"/>
            <a:ext cx="2693276" cy="1144985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Доля работающих на предприятиях и в организациях, охваченных коллективными договорами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436096" y="1977456"/>
            <a:ext cx="2631238" cy="69473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Индекс промышленного производства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70819" y="2101497"/>
            <a:ext cx="2774950" cy="45719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Индекс потребительских цен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94351" y="3376564"/>
            <a:ext cx="2436366" cy="71497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Реальные денежные доходы населения</a:t>
            </a:r>
          </a:p>
        </p:txBody>
      </p:sp>
      <p:sp>
        <p:nvSpPr>
          <p:cNvPr id="11310" name="AutoShape 73" descr="Картинки по запросу старики за компьютером русские фото"/>
          <p:cNvSpPr>
            <a:spLocks noChangeAspect="1" noChangeArrowheads="1"/>
          </p:cNvSpPr>
          <p:nvPr/>
        </p:nvSpPr>
        <p:spPr bwMode="auto">
          <a:xfrm>
            <a:off x="155575" y="-192617"/>
            <a:ext cx="304800" cy="40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33413" y="1138767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77889" y="2882643"/>
            <a:ext cx="277512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fontAlgn="t">
              <a:defRPr/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Социально-экономические индикаторы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уровня жизни населения Республики Татарстан</a:t>
            </a:r>
            <a:endParaRPr lang="ru-RU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80876" y="5183004"/>
            <a:ext cx="2475464" cy="1191129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Среднемесячная начисленная заработная плата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организациях, у ИП и физ. лиц 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118989" y="4748588"/>
            <a:ext cx="3292924" cy="816840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Охват организованными формами отдыха и оздоровления детей и молодежи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735538" y="5984709"/>
            <a:ext cx="2774950" cy="61264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  <a:prstDash val="sysDash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Коэффициент естественного прироста населения </a:t>
            </a:r>
          </a:p>
        </p:txBody>
      </p:sp>
    </p:spTree>
    <p:extLst>
      <p:ext uri="{BB962C8B-B14F-4D97-AF65-F5344CB8AC3E}">
        <p14:creationId xmlns:p14="http://schemas.microsoft.com/office/powerpoint/2010/main" val="36008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386" y="356660"/>
            <a:ext cx="8003231" cy="629929"/>
          </a:xfrm>
        </p:spPr>
        <p:txBody>
          <a:bodyPr>
            <a:noAutofit/>
          </a:bodyPr>
          <a:lstStyle/>
          <a:p>
            <a:pPr algn="l"/>
            <a:r>
              <a:rPr lang="ru-RU" alt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Сфера влияния социального партнерства в Республике Татарстан</a:t>
            </a:r>
            <a:endParaRPr lang="ru-RU" sz="22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83568" y="1124744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993910107"/>
              </p:ext>
            </p:extLst>
          </p:nvPr>
        </p:nvGraphicFramePr>
        <p:xfrm>
          <a:off x="1259632" y="1220755"/>
          <a:ext cx="7056784" cy="5397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97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85"/>
          <a:stretch/>
        </p:blipFill>
        <p:spPr>
          <a:xfrm>
            <a:off x="7058711" y="2303845"/>
            <a:ext cx="2063263" cy="32512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518059" y="2664212"/>
            <a:ext cx="7732330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b="1" dirty="0"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b="1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индексации заработной платы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446088" indent="1588">
              <a:lnSpc>
                <a:spcPct val="110000"/>
              </a:lnSpc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446088" indent="1588">
              <a:lnSpc>
                <a:spcPct val="11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установление тарифа 1 разряда на уровне прожиточного минимума трудоспособного населения </a:t>
            </a:r>
          </a:p>
          <a:p>
            <a:pPr marL="446088" indent="1588">
              <a:lnSpc>
                <a:spcPct val="11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 тарифной составляющей в пределах </a:t>
            </a:r>
            <a:r>
              <a:rPr lang="ru-RU" b="1" dirty="0" smtClean="0">
                <a:solidFill>
                  <a:srgbClr val="A20000"/>
                </a:solidFill>
                <a:latin typeface="Arial" pitchFamily="34" charset="0"/>
                <a:cs typeface="Arial" pitchFamily="34" charset="0"/>
              </a:rPr>
              <a:t>50-70%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;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47675" algn="just"/>
            <a:endParaRPr lang="ru-RU" b="1" dirty="0">
              <a:latin typeface="Arial" pitchFamily="34" charset="0"/>
              <a:cs typeface="Arial" pitchFamily="34" charset="0"/>
            </a:endParaRPr>
          </a:p>
          <a:p>
            <a:pPr indent="447675">
              <a:lnSpc>
                <a:spcPct val="110000"/>
              </a:lnSpc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indent="447675">
              <a:lnSpc>
                <a:spcPct val="11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повышение минимальной заработной платы </a:t>
            </a:r>
          </a:p>
          <a:p>
            <a:pPr indent="447675">
              <a:lnSpc>
                <a:spcPct val="11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до уровня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минимального потребительского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бюджета</a:t>
            </a:r>
          </a:p>
          <a:p>
            <a:pPr indent="447675">
              <a:lnSpc>
                <a:spcPct val="110000"/>
              </a:lnSpc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члена типовой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семьи.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 descr="Безымянный-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8672" y="2585902"/>
            <a:ext cx="303771" cy="408899"/>
          </a:xfrm>
          <a:prstGeom prst="rect">
            <a:avLst/>
          </a:prstGeom>
        </p:spPr>
      </p:pic>
      <p:pic>
        <p:nvPicPr>
          <p:cNvPr id="26" name="Рисунок 25" descr="Безымянный-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2652" y="3357787"/>
            <a:ext cx="303771" cy="408899"/>
          </a:xfrm>
          <a:prstGeom prst="rect">
            <a:avLst/>
          </a:prstGeom>
        </p:spPr>
      </p:pic>
      <p:pic>
        <p:nvPicPr>
          <p:cNvPr id="33" name="Рисунок 32" descr="Безымянный-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2652" y="4869160"/>
            <a:ext cx="303771" cy="408899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7307230" y="2451579"/>
            <a:ext cx="661737" cy="6775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 descr="Безымянный-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19998">
            <a:off x="7456509" y="2502130"/>
            <a:ext cx="452971" cy="60973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37023" y="1433105"/>
            <a:ext cx="8289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tabLst>
                <a:tab pos="8524875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всей вертикали социального партнерства от республиканского соглашения до коллективных договоров внедрены важнейшие индикаторы: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69945" y="356659"/>
            <a:ext cx="8452029" cy="67554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Меры, предусмотренные в Республиканском соглашении по увеличению заработной платы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l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a typeface="+mn-ea"/>
                <a:cs typeface="Arial" charset="0"/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  <a:ea typeface="+mn-ea"/>
              <a:cs typeface="Arial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669945" y="1289219"/>
            <a:ext cx="8356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03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5156</TotalTime>
  <Words>811</Words>
  <Application>Microsoft Office PowerPoint</Application>
  <PresentationFormat>Экран (4:3)</PresentationFormat>
  <Paragraphs>161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1_Тема Office</vt:lpstr>
      <vt:lpstr> О практике работы Республиканской трехсторонней комиссии  по регулированию социально-трудовых отношений и практике применения в Республике Татарстан системы потребительских бюджетов  </vt:lpstr>
      <vt:lpstr>Презентация PowerPoint</vt:lpstr>
      <vt:lpstr>Презентация PowerPoint</vt:lpstr>
      <vt:lpstr>Основополагающие принципы социального партнерства </vt:lpstr>
      <vt:lpstr>Презентация PowerPoint</vt:lpstr>
      <vt:lpstr>Структура Республиканского трехстороннего соглашения </vt:lpstr>
      <vt:lpstr>Презентация PowerPoint</vt:lpstr>
      <vt:lpstr>Сфера влияния социального партнерства в Республике Татарстан</vt:lpstr>
      <vt:lpstr>Презентация PowerPoint</vt:lpstr>
      <vt:lpstr>Сокращение «неформального» рынка труда</vt:lpstr>
      <vt:lpstr>Система государственного управления охраной труда в Республике Татарстан</vt:lpstr>
      <vt:lpstr>ПРОИЗВОДСТВЕННЫЙ ТРАВМАТИЗМ В РЕСПУБЛИКЕ ТАТАРСТАН  ЗА 8 МЕСЯЦЕВ</vt:lpstr>
      <vt:lpstr>Презентация PowerPoint</vt:lpstr>
      <vt:lpstr>Презентация PowerPoint</vt:lpstr>
      <vt:lpstr>Презентация PowerPoint</vt:lpstr>
      <vt:lpstr>Презентация PowerPoint</vt:lpstr>
      <vt:lpstr>  Спасибо за внимание!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delo8</dc:creator>
  <cp:lastModifiedBy>Юрова</cp:lastModifiedBy>
  <cp:revision>340</cp:revision>
  <cp:lastPrinted>2017-10-12T13:11:45Z</cp:lastPrinted>
  <dcterms:created xsi:type="dcterms:W3CDTF">2013-02-07T10:45:21Z</dcterms:created>
  <dcterms:modified xsi:type="dcterms:W3CDTF">2017-10-23T06:43:26Z</dcterms:modified>
</cp:coreProperties>
</file>